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2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notesSlides/notesSlide7.xml" ContentType="application/vnd.openxmlformats-officedocument.presentationml.notesSlide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19_6A0CAA9A.xml" ContentType="application/vnd.ms-powerpoint.comments+xml"/>
  <Override PartName="/ppt/comments/modernComment_108_38DD9909.xml" ContentType="application/vnd.ms-powerpoint.comments+xml"/>
  <Override PartName="/ppt/comments/modernComment_12E_6C7FF1E8.xml" ContentType="application/vnd.ms-powerpoint.comments+xml"/>
  <Override PartName="/ppt/comments/modernComment_12F_BE601DB0.xml" ContentType="application/vnd.ms-powerpoint.comments+xml"/>
  <Override PartName="/ppt/comments/modernComment_10B_B059D552.xml" ContentType="application/vnd.ms-powerpoint.comments+xml"/>
  <Override PartName="/ppt/comments/modernComment_10C_56514DC1.xml" ContentType="application/vnd.ms-powerpoint.comments+xml"/>
  <Override PartName="/ppt/comments/modernComment_10D_4391441E.xml" ContentType="application/vnd.ms-powerpoint.comments+xml"/>
  <Override PartName="/ppt/comments/modernComment_10E_3A4C75AC.xml" ContentType="application/vnd.ms-powerpoint.comments+xml"/>
  <Override PartName="/ppt/comments/modernComment_13D_5D2EF94A.xml" ContentType="application/vnd.ms-powerpoint.comments+xml"/>
  <Override PartName="/ppt/comments/modernComment_1C2_C80419E5.xml" ContentType="application/vnd.ms-powerpoint.comments+xml"/>
  <Override PartName="/ppt/comments/modernComment_122_CB9FE6AD.xml" ContentType="application/vnd.ms-powerpoint.comments+xml"/>
  <Override PartName="/ppt/comments/modernComment_121_B917C432.xml" ContentType="application/vnd.ms-powerpoint.comments+xml"/>
  <Override PartName="/ppt/comments/modernComment_1AB_FDB5EF86.xml" ContentType="application/vnd.ms-powerpoint.comments+xml"/>
  <Override PartName="/ppt/comments/modernComment_1AE_98EBA084.xml" ContentType="application/vnd.ms-powerpoint.comments+xml"/>
  <Override PartName="/ppt/comments/modernComment_1AF_29E425C8.xml" ContentType="application/vnd.ms-powerpoint.comments+xml"/>
  <Override PartName="/ppt/comments/modernComment_1B2_B1CED71E.xml" ContentType="application/vnd.ms-powerpoint.comments+xml"/>
  <Override PartName="/ppt/comments/modernComment_126_788E2FA5.xml" ContentType="application/vnd.ms-powerpoint.comments+xml"/>
  <Override PartName="/ppt/comments/modernComment_12B_56A7E4CD.xml" ContentType="application/vnd.ms-powerpoint.comments+xml"/>
  <Override PartName="/ppt/comments/modernComment_12C_9D97C4FE.xml" ContentType="application/vnd.ms-powerpoint.comments+xml"/>
  <Override PartName="/ppt/comments/modernComment_1C4_8711C266.xml" ContentType="application/vnd.ms-powerpoint.comments+xml"/>
  <Override PartName="/ppt/comments/modernComment_1A4_49E073B7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314" r:id="rId2"/>
    <p:sldId id="449" r:id="rId3"/>
    <p:sldId id="306" r:id="rId4"/>
    <p:sldId id="308" r:id="rId5"/>
    <p:sldId id="309" r:id="rId6"/>
    <p:sldId id="257" r:id="rId7"/>
    <p:sldId id="259" r:id="rId8"/>
    <p:sldId id="260" r:id="rId9"/>
    <p:sldId id="261" r:id="rId10"/>
    <p:sldId id="262" r:id="rId11"/>
    <p:sldId id="281" r:id="rId12"/>
    <p:sldId id="264" r:id="rId13"/>
    <p:sldId id="302" r:id="rId14"/>
    <p:sldId id="303" r:id="rId15"/>
    <p:sldId id="267" r:id="rId16"/>
    <p:sldId id="268" r:id="rId17"/>
    <p:sldId id="269" r:id="rId18"/>
    <p:sldId id="457" r:id="rId19"/>
    <p:sldId id="270" r:id="rId20"/>
    <p:sldId id="317" r:id="rId21"/>
    <p:sldId id="285" r:id="rId22"/>
    <p:sldId id="438" r:id="rId23"/>
    <p:sldId id="291" r:id="rId24"/>
    <p:sldId id="418" r:id="rId25"/>
    <p:sldId id="450" r:id="rId26"/>
    <p:sldId id="451" r:id="rId27"/>
    <p:sldId id="290" r:id="rId28"/>
    <p:sldId id="289" r:id="rId29"/>
    <p:sldId id="469" r:id="rId30"/>
    <p:sldId id="419" r:id="rId31"/>
    <p:sldId id="424" r:id="rId32"/>
    <p:sldId id="426" r:id="rId33"/>
    <p:sldId id="425" r:id="rId34"/>
    <p:sldId id="427" r:id="rId35"/>
    <p:sldId id="430" r:id="rId36"/>
    <p:sldId id="431" r:id="rId37"/>
    <p:sldId id="439" r:id="rId38"/>
    <p:sldId id="434" r:id="rId39"/>
    <p:sldId id="435" r:id="rId40"/>
    <p:sldId id="320" r:id="rId41"/>
    <p:sldId id="292" r:id="rId42"/>
    <p:sldId id="415" r:id="rId43"/>
    <p:sldId id="416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1" r:id="rId52"/>
    <p:sldId id="300" r:id="rId53"/>
    <p:sldId id="452" r:id="rId54"/>
    <p:sldId id="420" r:id="rId55"/>
    <p:sldId id="455" r:id="rId56"/>
    <p:sldId id="311" r:id="rId57"/>
    <p:sldId id="388" r:id="rId58"/>
    <p:sldId id="389" r:id="rId59"/>
    <p:sldId id="390" r:id="rId60"/>
    <p:sldId id="392" r:id="rId61"/>
    <p:sldId id="393" r:id="rId62"/>
    <p:sldId id="394" r:id="rId63"/>
    <p:sldId id="397" r:id="rId64"/>
    <p:sldId id="400" r:id="rId65"/>
    <p:sldId id="401" r:id="rId66"/>
    <p:sldId id="402" r:id="rId67"/>
    <p:sldId id="403" r:id="rId68"/>
    <p:sldId id="404" r:id="rId69"/>
    <p:sldId id="405" r:id="rId70"/>
    <p:sldId id="407" r:id="rId71"/>
    <p:sldId id="423" r:id="rId72"/>
    <p:sldId id="421" r:id="rId73"/>
    <p:sldId id="454" r:id="rId74"/>
    <p:sldId id="453" r:id="rId75"/>
    <p:sldId id="327" r:id="rId76"/>
    <p:sldId id="321" r:id="rId77"/>
    <p:sldId id="470" r:id="rId78"/>
    <p:sldId id="391" r:id="rId79"/>
    <p:sldId id="399" r:id="rId8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3D643D-5FA1-99DD-54CB-2D9A7AB3DFB9}" name="Sonia Haddad" initials="SH" userId="S::sonia.haddad@fst.utm.tn::d17cadab-46d7-4659-8a14-34c6ea5a51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66"/>
    <a:srgbClr val="0000FF"/>
    <a:srgbClr val="FFFFCC"/>
    <a:srgbClr val="0033CC"/>
    <a:srgbClr val="6F8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09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1176" y="52"/>
      </p:cViewPr>
      <p:guideLst/>
    </p:cSldViewPr>
  </p:slideViewPr>
  <p:outlineViewPr>
    <p:cViewPr>
      <p:scale>
        <a:sx n="33" d="100"/>
        <a:sy n="33" d="100"/>
      </p:scale>
      <p:origin x="0" y="-86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104" Type="http://schemas.microsoft.com/office/2018/10/relationships/authors" Target="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omments/modernComment_108_38DD99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D606D7-36AA-47E1-9014-328B7C3E6EDA}" authorId="{4C3D643D-5FA1-99DD-54CB-2D9A7AB3DFB9}" created="2022-12-26T02:21:48.924">
    <pc:sldMkLst xmlns:pc="http://schemas.microsoft.com/office/powerpoint/2013/main/command">
      <pc:docMk/>
      <pc:sldMk cId="954046729" sldId="264"/>
    </pc:sldMkLst>
    <p188:txBody>
      <a:bodyPr/>
      <a:lstStyle/>
      <a:p>
        <a:r>
          <a:rPr lang="en-US"/>
          <a:t>Enl_ve pontuation dans dz, les équations sont étirées dx, dy dz</a:t>
        </a:r>
      </a:p>
    </p188:txBody>
  </p188:cm>
  <p188:cm id="{9970E6E3-3F94-43B4-9B04-923807AF101C}" authorId="{4C3D643D-5FA1-99DD-54CB-2D9A7AB3DFB9}" created="2022-12-26T02:22:26.550">
    <pc:sldMkLst xmlns:pc="http://schemas.microsoft.com/office/powerpoint/2013/main/command">
      <pc:docMk/>
      <pc:sldMk cId="954046729" sldId="264"/>
    </pc:sldMkLst>
    <p188:txBody>
      <a:bodyPr/>
      <a:lstStyle/>
      <a:p>
        <a:r>
          <a:rPr lang="en-US"/>
          <a:t>C'est quoi Uc, Us à ajouter un mot</a:t>
        </a:r>
      </a:p>
    </p188:txBody>
  </p188:cm>
</p188:cmLst>
</file>

<file path=ppt/comments/modernComment_10B_B059D55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7A96C8-DC48-41BD-B30F-C7D43584EF1A}" authorId="{4C3D643D-5FA1-99DD-54CB-2D9A7AB3DFB9}" created="2022-12-26T02:39:13.491">
    <pc:sldMkLst xmlns:pc="http://schemas.microsoft.com/office/powerpoint/2013/main/command">
      <pc:docMk/>
      <pc:sldMk cId="2958677330" sldId="267"/>
    </pc:sldMkLst>
    <p188:txBody>
      <a:bodyPr/>
      <a:lstStyle/>
      <a:p>
        <a:r>
          <a:rPr lang="en-US"/>
          <a:t>Enlève les K et K' de la figure</a:t>
        </a:r>
      </a:p>
    </p188:txBody>
  </p188:cm>
</p188:cmLst>
</file>

<file path=ppt/comments/modernComment_10C_56514D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C3F3DE-F478-4A64-8217-81A9C7CE2A2F}" authorId="{4C3D643D-5FA1-99DD-54CB-2D9A7AB3DFB9}" created="2022-12-26T02:42:00.910">
    <pc:sldMkLst xmlns:pc="http://schemas.microsoft.com/office/powerpoint/2013/main/command">
      <pc:docMk/>
      <pc:sldMk cId="1448168897" sldId="268"/>
    </pc:sldMkLst>
    <p188:replyLst>
      <p188:reply id="{3FAC8CB7-9B9E-4189-B6DF-B49C6BF81BD1}" authorId="{4C3D643D-5FA1-99DD-54CB-2D9A7AB3DFB9}" created="2022-12-26T10:11:32.868">
        <p188:txBody>
          <a:bodyPr/>
          <a:lstStyle/>
          <a:p>
            <a:r>
              <a:rPr lang="en-US"/>
              <a:t>Enlève K et K'</a:t>
            </a:r>
          </a:p>
        </p188:txBody>
      </p188:reply>
    </p188:replyLst>
    <p188:txBody>
      <a:bodyPr/>
      <a:lstStyle/>
      <a:p>
        <a:r>
          <a:rPr lang="en-US"/>
          <a:t>J'ai réduit l'épaisseru des fleches sur le ruban</a:t>
        </a:r>
      </a:p>
    </p188:txBody>
  </p188:cm>
</p188:cmLst>
</file>

<file path=ppt/comments/modernComment_10D_439144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C1C9F6-AD07-49C1-A818-EFA30A5FC371}" authorId="{4C3D643D-5FA1-99DD-54CB-2D9A7AB3DFB9}" created="2022-12-26T02:42:27.07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3593630" sldId="269"/>
      <ac:picMk id="326" creationId="{00000000-0000-0000-0000-000000000000}"/>
    </ac:deMkLst>
    <p188:txBody>
      <a:bodyPr/>
      <a:lstStyle/>
      <a:p>
        <a:r>
          <a:rPr lang="en-US"/>
          <a:t>Equations étirées, à revoir</a:t>
        </a:r>
      </a:p>
    </p188:txBody>
  </p188:cm>
  <p188:cm id="{0AF626DC-FB29-40D8-8AAA-EBB6C5B7A420}" authorId="{4C3D643D-5FA1-99DD-54CB-2D9A7AB3DFB9}" created="2022-12-26T02:43:10.536">
    <pc:sldMkLst xmlns:pc="http://schemas.microsoft.com/office/powerpoint/2013/main/command">
      <pc:docMk/>
      <pc:sldMk cId="1133593630" sldId="269"/>
    </pc:sldMkLst>
    <p188:txBody>
      <a:bodyPr/>
      <a:lstStyle/>
      <a:p>
        <a:r>
          <a:rPr lang="en-US"/>
          <a:t>a0 rappelr sa définition</a:t>
        </a:r>
      </a:p>
    </p188:txBody>
  </p188:cm>
  <p188:cm id="{A289EB24-CF0F-4487-931E-F7F7D6BF7290}" authorId="{4C3D643D-5FA1-99DD-54CB-2D9A7AB3DFB9}" created="2022-12-26T10:12:21.77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3593630" sldId="269"/>
      <ac:picMk id="334" creationId="{00000000-0000-0000-0000-000000000000}"/>
    </ac:deMkLst>
    <p188:txBody>
      <a:bodyPr/>
      <a:lstStyle/>
      <a:p>
        <a:r>
          <a:rPr lang="en-US"/>
          <a:t>Enlève les ponctuations des données, c'est quoi le M dans (a)</a:t>
        </a:r>
      </a:p>
    </p188:txBody>
  </p188:cm>
</p188:cmLst>
</file>

<file path=ppt/comments/modernComment_10E_3A4C75A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B39585-BDFA-4ABB-89AC-3EDA895173B0}" authorId="{4C3D643D-5FA1-99DD-54CB-2D9A7AB3DFB9}" created="2022-12-26T02:54:28.950">
    <pc:sldMkLst xmlns:pc="http://schemas.microsoft.com/office/powerpoint/2013/main/command">
      <pc:docMk/>
      <pc:sldMk cId="978089388" sldId="270"/>
    </pc:sldMkLst>
    <p188:txBody>
      <a:bodyPr/>
      <a:lstStyle/>
      <a:p>
        <a:r>
          <a:rPr lang="en-US"/>
          <a:t>Tu ajoutes ici figure HM on armchair et mettre Chiral edge states</a:t>
        </a:r>
      </a:p>
    </p188:txBody>
  </p188:cm>
</p188:cmLst>
</file>

<file path=ppt/comments/modernComment_119_6A0CAA9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D18454-901E-4CF4-B687-7C8E26862447}" authorId="{4C3D643D-5FA1-99DD-54CB-2D9A7AB3DFB9}" created="2022-12-26T02:19:01.788">
    <pc:sldMkLst xmlns:pc="http://schemas.microsoft.com/office/powerpoint/2013/main/command">
      <pc:docMk/>
      <pc:sldMk cId="1779215002" sldId="281"/>
    </pc:sldMkLst>
    <p188:txBody>
      <a:bodyPr/>
      <a:lstStyle/>
      <a:p>
        <a:r>
          <a:rPr lang="en-US"/>
          <a:t>Enlève les ponctuations après l'équations, 
tes équations sont étirées (je ne sais pas si c'est à cause de ton initiale choix de wide screen)
Il y a une différence claire entre xi et les autres équations (à refaire)</a:t>
        </a:r>
      </a:p>
    </p188:txBody>
  </p188:cm>
</p188:cmLst>
</file>

<file path=ppt/comments/modernComment_121_B917C4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5A2523-06D5-43CF-A1E9-255C8179D286}" authorId="{4C3D643D-5FA1-99DD-54CB-2D9A7AB3DFB9}" created="2022-12-26T05:21:12.55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05342514" sldId="289"/>
      <ac:spMk id="11" creationId="{00000000-0000-0000-0000-000000000000}"/>
    </ac:deMkLst>
    <p188:txBody>
      <a:bodyPr/>
      <a:lstStyle/>
      <a:p>
        <a:r>
          <a:rPr lang="en-US"/>
          <a:t>Je t'ai DIS de ne pas METTRE ponctuation dans les Refs
</a:t>
        </a:r>
      </a:p>
    </p188:txBody>
  </p188:cm>
</p188:cmLst>
</file>

<file path=ppt/comments/modernComment_122_CB9FE6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3CECCE-AF79-4678-B01F-52C6A583CD8C}" authorId="{4C3D643D-5FA1-99DD-54CB-2D9A7AB3DFB9}" created="2022-12-26T05:09:26.61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16254125" sldId="290"/>
      <ac:spMk id="617" creationId="{00000000-0000-0000-0000-000000000000}"/>
    </ac:deMkLst>
    <p188:txBody>
      <a:bodyPr/>
      <a:lstStyle/>
      <a:p>
        <a:r>
          <a:rPr lang="en-US"/>
          <a:t>Met le meme titre que outline</a:t>
        </a:r>
      </a:p>
    </p188:txBody>
  </p188:cm>
  <p188:cm id="{E813C1CF-7FAD-4E2B-BEA1-87AC0FED6B0D}" authorId="{4C3D643D-5FA1-99DD-54CB-2D9A7AB3DFB9}" created="2022-12-26T05:11:39.383">
    <pc:sldMkLst xmlns:pc="http://schemas.microsoft.com/office/powerpoint/2013/main/command">
      <pc:docMk/>
      <pc:sldMk cId="3416254125" sldId="290"/>
    </pc:sldMkLst>
    <p188:txBody>
      <a:bodyPr/>
      <a:lstStyle/>
      <a:p>
        <a:r>
          <a:rPr lang="en-US"/>
          <a:t>Ton U et mu_i ne sont pas de meme forme que H, et parfois c'est U parfois c'est W</a:t>
        </a:r>
      </a:p>
    </p188:txBody>
  </p188:cm>
</p188:cmLst>
</file>

<file path=ppt/comments/modernComment_126_788E2F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E31E621-FA1A-4F31-A19E-0E3DB8224BBD}" authorId="{4C3D643D-5FA1-99DD-54CB-2D9A7AB3DFB9}" created="2022-12-26T07:36:31.550">
    <pc:sldMkLst xmlns:pc="http://schemas.microsoft.com/office/powerpoint/2013/main/command">
      <pc:docMk/>
      <pc:sldMk cId="2022584229" sldId="294"/>
    </pc:sldMkLst>
    <p188:txBody>
      <a:bodyPr/>
      <a:lstStyle/>
      <a:p>
        <a:r>
          <a:rPr lang="en-US"/>
          <a:t>Je ne sais pas pourquoi tu as uune image 3D orangé, pourquoi pas un plan simple, il y a un bout d'orangé qui en sort et qui prete à la confusion</a:t>
        </a:r>
      </a:p>
    </p188:txBody>
  </p188:cm>
</p188:cmLst>
</file>

<file path=ppt/comments/modernComment_12B_56A7E4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5C907C-C00E-4F25-8C3E-A80373126DE6}" authorId="{4C3D643D-5FA1-99DD-54CB-2D9A7AB3DFB9}" created="2022-12-26T07:48:23.939">
    <pc:sldMkLst xmlns:pc="http://schemas.microsoft.com/office/powerpoint/2013/main/command">
      <pc:docMk/>
      <pc:sldMk cId="1453843661" sldId="299"/>
    </pc:sldMkLst>
    <p188:txBody>
      <a:bodyPr/>
      <a:lstStyle/>
      <a:p>
        <a:r>
          <a:rPr lang="en-US"/>
          <a:t>Metter mHM et HM en toute lettre dans toutes les diapos</a:t>
        </a:r>
      </a:p>
    </p188:txBody>
  </p188:cm>
</p188:cmLst>
</file>

<file path=ppt/comments/modernComment_12C_9D97C4F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E05FC7-F7AC-4AF5-BB40-182A7DFC42D0}" authorId="{4C3D643D-5FA1-99DD-54CB-2D9A7AB3DFB9}" created="2022-12-26T07:50:01.475">
    <pc:sldMkLst xmlns:pc="http://schemas.microsoft.com/office/powerpoint/2013/main/command">
      <pc:docMk/>
      <pc:sldMk cId="2643969278" sldId="300"/>
    </pc:sldMkLst>
    <p188:txBody>
      <a:bodyPr/>
      <a:lstStyle/>
      <a:p>
        <a:r>
          <a:rPr lang="en-US"/>
          <a:t>Trop de texte dans le commentaire, on oir que c'est du copie(coller du manuscrit et de l'article</a:t>
        </a:r>
      </a:p>
    </p188:txBody>
  </p188:cm>
</p188:cmLst>
</file>

<file path=ppt/comments/modernComment_12E_6C7FF1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EA6522-146F-4235-B8A8-FFF38BFC6DAC}" authorId="{4C3D643D-5FA1-99DD-54CB-2D9A7AB3DFB9}" created="2022-12-26T02:23:19.990">
    <pc:sldMkLst xmlns:pc="http://schemas.microsoft.com/office/powerpoint/2013/main/command">
      <pc:docMk/>
      <pc:sldMk cId="1820324328" sldId="302"/>
    </pc:sldMkLst>
    <p188:txBody>
      <a:bodyPr/>
      <a:lstStyle/>
      <a:p>
        <a:r>
          <a:rPr lang="en-US"/>
          <a:t>A0, a dz très mal écrits</a:t>
        </a:r>
      </a:p>
    </p188:txBody>
  </p188:cm>
  <p188:cm id="{9891E329-42BA-43B6-A65E-49A91BB41476}" authorId="{4C3D643D-5FA1-99DD-54CB-2D9A7AB3DFB9}" created="2022-12-26T02:24:51.7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20324328" sldId="302"/>
      <ac:spMk id="25" creationId="{00000000-0000-0000-0000-000000000000}"/>
    </ac:deMkLst>
    <p188:txBody>
      <a:bodyPr/>
      <a:lstStyle/>
      <a:p>
        <a:r>
          <a:rPr lang="en-US"/>
          <a:t>Pas besoin de mettre E=+ - M, et fléches, d'ailleurs E=M prete à la confusion</a:t>
        </a:r>
      </a:p>
    </p188:txBody>
  </p188:cm>
  <p188:cm id="{1AFA34A0-A09A-4C46-A465-5A6BDF89D524}" authorId="{4C3D643D-5FA1-99DD-54CB-2D9A7AB3DFB9}" created="2022-12-26T02:26:12.9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20324328" sldId="302"/>
      <ac:cxnSpMk id="17" creationId="{00000000-0000-0000-0000-000000000000}"/>
    </ac:deMkLst>
    <p188:txBody>
      <a:bodyPr/>
      <a:lstStyle/>
      <a:p>
        <a:r>
          <a:rPr lang="en-US"/>
          <a:t>Ton signe different de zéro est moche, réécris corretement l'équation sur latex online, mais quelle paresse!</a:t>
        </a:r>
      </a:p>
    </p188:txBody>
  </p188:cm>
</p188:cmLst>
</file>

<file path=ppt/comments/modernComment_12F_BE601D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4A6472-4797-45CB-B1E7-15A841676850}" authorId="{4C3D643D-5FA1-99DD-54CB-2D9A7AB3DFB9}" created="2022-12-26T02:30:43.608">
    <pc:sldMkLst xmlns:pc="http://schemas.microsoft.com/office/powerpoint/2013/main/command">
      <pc:docMk/>
      <pc:sldMk cId="3193970096" sldId="303"/>
    </pc:sldMkLst>
    <p188:txBody>
      <a:bodyPr/>
      <a:lstStyle/>
      <a:p>
        <a:r>
          <a:rPr lang="en-US"/>
          <a:t>Ajoute après Berry connection, definition de berry phase</a:t>
        </a:r>
      </a:p>
    </p188:txBody>
  </p188:cm>
</p188:cmLst>
</file>

<file path=ppt/comments/modernComment_13D_5D2EF94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5E2357-8EF8-4722-84AA-9ABD72E8C0E7}" authorId="{4C3D643D-5FA1-99DD-54CB-2D9A7AB3DFB9}" created="2022-12-26T02:51:34.221">
    <pc:sldMkLst xmlns:pc="http://schemas.microsoft.com/office/powerpoint/2013/main/command">
      <pc:docMk/>
      <pc:sldMk cId="1563359562" sldId="317"/>
    </pc:sldMkLst>
    <p188:txBody>
      <a:bodyPr/>
      <a:lstStyle/>
      <a:p>
        <a:r>
          <a:rPr lang="en-US"/>
          <a:t>Le titre est faux</a:t>
        </a:r>
      </a:p>
    </p188:txBody>
  </p188:cm>
  <p188:cm id="{37CDB7AE-255B-40D8-9329-6F0FCF4542E6}" authorId="{4C3D643D-5FA1-99DD-54CB-2D9A7AB3DFB9}" created="2022-12-26T03:39:01.475">
    <pc:sldMkLst xmlns:pc="http://schemas.microsoft.com/office/powerpoint/2013/main/command">
      <pc:docMk/>
      <pc:sldMk cId="1563359562" sldId="317"/>
    </pc:sldMkLst>
    <p188:txBody>
      <a:bodyPr/>
      <a:lstStyle/>
      <a:p>
        <a:r>
          <a:rPr lang="en-US"/>
          <a:t>Met la ref des figures que tu as prises</a:t>
        </a:r>
      </a:p>
    </p188:txBody>
  </p188:cm>
</p188:cmLst>
</file>

<file path=ppt/comments/modernComment_1A4_49E073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90BF6C-E718-4A96-85BE-86F32D174D9E}" authorId="{4C3D643D-5FA1-99DD-54CB-2D9A7AB3DFB9}" created="2022-12-26T07:52:01.950">
    <pc:sldMkLst xmlns:pc="http://schemas.microsoft.com/office/powerpoint/2013/main/command">
      <pc:docMk/>
      <pc:sldMk cId="1239446455" sldId="420"/>
    </pc:sldMkLst>
    <p188:txBody>
      <a:bodyPr/>
      <a:lstStyle/>
      <a:p>
        <a:r>
          <a:rPr lang="en-US"/>
          <a:t>Voir remarque mhM</a:t>
        </a:r>
      </a:p>
    </p188:txBody>
  </p188:cm>
</p188:cmLst>
</file>

<file path=ppt/comments/modernComment_1AB_FDB5EF8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549354-600F-4A1E-B3DB-EC5C011BDA92}" authorId="{4C3D643D-5FA1-99DD-54CB-2D9A7AB3DFB9}" created="2022-12-26T06:50:46.2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56558982" sldId="427"/>
      <ac:picMk id="17" creationId="{00000000-0000-0000-0000-000000000000}"/>
    </ac:deMkLst>
    <p188:txBody>
      <a:bodyPr/>
      <a:lstStyle/>
      <a:p>
        <a:r>
          <a:rPr lang="en-US"/>
          <a:t>Refais l'équation correctement au lieu du copier coller, et sans ponctuation</a:t>
        </a:r>
      </a:p>
    </p188:txBody>
  </p188:cm>
  <p188:cm id="{B7718D4A-F40A-4CD4-A19A-F1962D20524C}" authorId="{4C3D643D-5FA1-99DD-54CB-2D9A7AB3DFB9}" created="2022-12-26T06:52:20.634">
    <pc:sldMkLst xmlns:pc="http://schemas.microsoft.com/office/powerpoint/2013/main/command">
      <pc:docMk/>
      <pc:sldMk cId="4256558982" sldId="427"/>
    </pc:sldMkLst>
    <p188:txBody>
      <a:bodyPr/>
      <a:lstStyle/>
      <a:p>
        <a:r>
          <a:rPr lang="en-US"/>
          <a:t>ENLEVE PONCTUATION</a:t>
        </a:r>
      </a:p>
    </p188:txBody>
  </p188:cm>
  <p188:cm id="{A31BCF3B-C8D4-4AC0-A128-4F49BFBB1CA7}" authorId="{4C3D643D-5FA1-99DD-54CB-2D9A7AB3DFB9}" created="2022-12-26T06:53:08.77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56558982" sldId="427"/>
      <ac:picMk id="3" creationId="{00000000-0000-0000-0000-000000000000}"/>
    </ac:deMkLst>
    <p188:txBody>
      <a:bodyPr/>
      <a:lstStyle/>
      <a:p>
        <a:r>
          <a:rPr lang="en-US"/>
          <a:t>Sur cete figure tu as des tau pas des delta comme vecteur entre NN, ça ne colle pas avec tes équations. A REFAIRE</a:t>
        </a:r>
      </a:p>
    </p188:txBody>
  </p188:cm>
  <p188:cm id="{E0DC764E-B3F3-4077-9412-CB54D79C4154}" authorId="{4C3D643D-5FA1-99DD-54CB-2D9A7AB3DFB9}" created="2022-12-26T06:54:29.17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56558982" sldId="427"/>
      <ac:picMk id="12" creationId="{00000000-0000-0000-0000-000000000000}"/>
    </ac:deMkLst>
    <p188:txBody>
      <a:bodyPr/>
      <a:lstStyle/>
      <a:p>
        <a:r>
          <a:rPr lang="en-US"/>
          <a:t>Pour l' encadré  si tu vas en parler tu le gardes sinon tu l'enlève
</a:t>
        </a:r>
      </a:p>
    </p188:txBody>
  </p188:cm>
</p188:cmLst>
</file>

<file path=ppt/comments/modernComment_1AE_98EBA08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0F860F-F897-45C7-8818-22059BCD1C4D}" authorId="{4C3D643D-5FA1-99DD-54CB-2D9A7AB3DFB9}" created="2022-12-26T06:59:09.79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65578884" sldId="430"/>
      <ac:picMk id="19" creationId="{00000000-0000-0000-0000-000000000000}"/>
    </ac:deMkLst>
    <p188:txBody>
      <a:bodyPr/>
      <a:lstStyle/>
      <a:p>
        <a:r>
          <a:rPr lang="en-US"/>
          <a:t>Equations étirées (à régler)</a:t>
        </a:r>
      </a:p>
    </p188:txBody>
  </p188:cm>
</p188:cmLst>
</file>

<file path=ppt/comments/modernComment_1AF_29E425C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5C6365-7F5D-485B-8101-CC1CE8F5F8B3}" authorId="{4C3D643D-5FA1-99DD-54CB-2D9A7AB3DFB9}" created="2022-12-26T07:01:17.46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02817736" sldId="431"/>
      <ac:picMk id="12" creationId="{00000000-0000-0000-0000-000000000000}"/>
    </ac:deMkLst>
    <p188:txBody>
      <a:bodyPr/>
      <a:lstStyle/>
      <a:p>
        <a:r>
          <a:rPr lang="en-US"/>
          <a:t>C'est quoi ces figures, quelles valuers de M, Phi, strain????</a:t>
        </a:r>
      </a:p>
    </p188:txBody>
  </p188:cm>
</p188:cmLst>
</file>

<file path=ppt/comments/modernComment_1B2_B1CED7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7071471-6EA2-4D0C-BC56-25D8CDB465F3}" authorId="{4C3D643D-5FA1-99DD-54CB-2D9A7AB3DFB9}" created="2022-12-26T07:24:03.630">
    <pc:sldMkLst xmlns:pc="http://schemas.microsoft.com/office/powerpoint/2013/main/command">
      <pc:docMk/>
      <pc:sldMk cId="2983122718" sldId="434"/>
    </pc:sldMkLst>
    <p188:txBody>
      <a:bodyPr/>
      <a:lstStyle/>
      <a:p>
        <a:r>
          <a:rPr lang="en-US"/>
          <a:t>Tu mets des extraits des arctles (titres ref) dans la partie en bas)</a:t>
        </a:r>
      </a:p>
    </p188:txBody>
  </p188:cm>
</p188:cmLst>
</file>

<file path=ppt/comments/modernComment_1C2_C80419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563394-03C0-46CB-A5EC-746148ECFB29}" authorId="{4C3D643D-5FA1-99DD-54CB-2D9A7AB3DFB9}" created="2022-12-26T05:05:13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55711973" sldId="450"/>
      <ac:picMk id="567" creationId="{00000000-0000-0000-0000-000000000000}"/>
    </ac:deMkLst>
    <p188:txBody>
      <a:bodyPr/>
      <a:lstStyle/>
      <a:p>
        <a:r>
          <a:rPr lang="en-US"/>
          <a:t>Ecrire c'est quoi SSH Su…(SSH)</a:t>
        </a:r>
      </a:p>
    </p188:txBody>
  </p188:cm>
</p188:cmLst>
</file>

<file path=ppt/comments/modernComment_1C4_8711C2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C6EA06-2A1E-44D0-9479-6213E3BF6144}" authorId="{4C3D643D-5FA1-99DD-54CB-2D9A7AB3DFB9}" created="2022-12-26T07:50:01.475">
    <pc:sldMkLst xmlns:pc="http://schemas.microsoft.com/office/powerpoint/2013/main/command">
      <pc:docMk/>
      <pc:sldMk cId="2643969278" sldId="300"/>
    </pc:sldMkLst>
    <p188:txBody>
      <a:bodyPr/>
      <a:lstStyle/>
      <a:p>
        <a:r>
          <a:rPr lang="en-US"/>
          <a:t>Trop de texte dans le commentaire, on oir que c'est du copie(coller du manuscrit et de l'article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18:11:15.171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2084 26 24575,'-367'-14'0,"216"4"0,-157 9 0,138 3 0,-377-2 0,528-1 0,-1 2 0,1 1 0,-1 0 0,1 1 0,0 1 0,0 0 0,0 1 0,0 1 0,1 1 0,0 1 0,1 0 0,0 1 0,0 0 0,1 2 0,-23 18 0,13-7 0,1 2 0,2 0 0,0 2 0,-26 39 0,37-47 0,2 1 0,0 0 0,1 0 0,1 1 0,1 0 0,1 0 0,1 0 0,-2 23 0,4-20 0,1 0 0,2 1 0,0 0 0,2-1 0,6 28 0,-6-42 0,0 1 0,1-1 0,1 0 0,-1 0 0,2 0 0,-1 0 0,1-1 0,1 1 0,0-1 0,0 0 0,1-1 0,0 0 0,0 0 0,0 0 0,14 9 0,1-3 0,1-1 0,0-1 0,1-1 0,26 9 0,104 22 0,-89-24 0,-1-3 0,1-2 0,1-3 0,-1-2 0,128-2 0,287-7 0,-430 0 0,0-2 0,72-13 0,94-32 0,-45 5 0,-155 39 0,-1 0 0,1-1 0,-1-1 0,0 0 0,24-16 0,-9 2 0,40-35 0,-62 49 0,-1 0 0,1 0 0,-2-1 0,1 0 0,-1-1 0,0 1 0,-1-1 0,0 0 0,-1 0 0,0 0 0,0-1 0,-1 2 0,0-2 0,-1 0 0,0 0 0,-1 0 0,0 0 0,-2-13 0,1-55 0,-3-69 0,1 138 0,1 0 0,-2 0 0,1 1 0,-1-1 0,-1 1 0,0-1 0,-7-10 0,-41-54 0,49 68 0,-12-12-128,0 1 1,-21-18-1,23 22-854,-3-2-5844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4T03:37:45.920"/>
    </inkml:context>
    <inkml:brush xml:id="br0">
      <inkml:brushProperty name="width" value="0.025" units="cm"/>
      <inkml:brushProperty name="height" value="0.025" units="cm"/>
      <inkml:brushProperty name="color" value="#0000FF"/>
    </inkml:brush>
  </inkml:definitions>
  <inkml:trace contextRef="#ctx0" brushRef="#br0">0 0 24575,'1'4'0,"0"-1"0,0 1 0,0-1 0,1 0 0,0 0 0,-1 0 0,1 0 0,0 0 0,4 4 0,6 13 0,93 185 0,-104-202 0,0 0 0,0-1 0,0 1 0,1 0 0,-1-1 0,1 0 0,0 1 0,0-1 0,0 0 0,0 1 0,0-1 0,0-1 0,0 1 0,1 0 0,-1 0 0,1-1 0,0 1 0,-1-1 0,4 1 0,-2-1 0,0-1 0,-1 1 0,1-1 0,0 0 0,0-1 0,0 1 0,0-1 0,-1 1 0,1-1 0,0 0 0,-1 0 0,1-1 0,-1 1 0,7-5 0,18-9 0,36-29 0,-43 29 0,0 0 0,1 2 0,31-15 0,-7 5 9,-37 18-205,0 0 0,1 0-1,-1 1 1,1 0 0,0 1-1,17-4 1,-7 5-6630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4T03:37:45.921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0 0 24575,'1'4'0,"-1"1"0,1-1 0,0 0 0,0 0 0,0 0 0,1 0 0,-1 0 0,1 0 0,0-1 0,0 1 0,0-1 0,1 1 0,-1-1 0,5 5 0,5 4 0,1 0 0,15 12 0,-15-14 0,10 9 0,2-1 0,0-1 0,1-2 0,1-1 0,0 0 0,1-2 0,53 15 0,-56-23 0,1-1 0,1 0 0,-1-2 0,44-4 0,-8 1 0,422 1 0,-455 3 0,0 1 0,40 9 0,-14-1 0,-38-8 0,0 1 0,0 1 0,0 0 0,-1 1 0,0 1 0,22 13 0,-30-16 0,-1 1 0,0-1 0,0 2 0,-1-1 0,1 1 0,-1-1 0,0 2 0,-1-1 0,1 1 0,-1 0 0,-1 0 0,1 0 0,-1 0 0,0 1 0,2 8 0,3 15-273,-2 0 0,-1 1 0,-1 0 0,0 50 0,-5-59-6553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4T03:37:45.922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 13 24575,'4'0'0,"6"0"0,2 4 0,2 6 0,5 2 0,2-2 0,3-2 0,1-3 0,1-2 0,1-6 0,-4-7 0,-2-1 0,-5-4 0,0 0 0,-3 4-8191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18:54:25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24575,'16'672'0,"0"35"0,-14-574 0,5 0 0,6 0 0,6-1 0,50 183 0,-42-214 0,16 53 0,-34-131 0,0 0 0,2-1 0,0 0 0,24 33 0,-18-31 0,1-1 0,43 42 0,51 27 0,-95-80 0,1-1 0,0-1 0,0-1 0,1-1 0,20 7 0,-6-6 0,0-1 0,0-2 0,49 3 0,101-6 0,-133-4 0,-44 2 0,0-2 0,0 1 0,0-1 0,0 1 0,0-2 0,10-2 0,-16 4 0,1 0 0,0-1 0,-1 1 0,1 0 0,-1-1 0,1 1 0,-1 0 0,1-1 0,-1 1 0,1-1 0,-1 1 0,1-1 0,-1 1 0,1-1 0,-1 0 0,0 1 0,1-1 0,-1 1 0,0-1 0,0 0 0,1 1 0,-1-1 0,0 0 0,0 1 0,0-2 0,0 0 0,-1 1 0,1-1 0,-1 0 0,1 0 0,-1 1 0,0-1 0,0 0 0,0 1 0,0-1 0,0 1 0,0-1 0,0 1 0,0-1 0,-2 0 0,-56-54 0,41 41 0,1-1 0,-23-26 0,56 59 0,0 0 0,29 22 0,-20-17 0,14 10 0,-25-21 0,0 0 0,0 1 0,22 26 0,-35-36 0,0-1 0,0 1 0,0-1 0,0 1 0,0 0 0,0-1 0,0 1 0,-1 0 0,1 0 0,-1 0 0,1-1 0,-1 1 0,0 0 0,0 0 0,0 0 0,0 0 0,0 0 0,0 0 0,0-1 0,0 1 0,-1 0 0,1 0 0,-1 0 0,0 0 0,1-1 0,-1 1 0,0 0 0,0-1 0,0 1 0,0-1 0,0 1 0,-3 2 0,-3 3 0,-1 0 0,0-1 0,0 0 0,-18 10 0,7-4 0,-30 15-1365,26-19-5461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18:54:25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1197 0 24575,'-2'180'0,"-42"267"0,10-281 0,8-47 0,-12 204 0,35-294 0,0-1 0,-2 1 0,-1 0 0,-3-1 0,-1 0 0,0 0 0,-22 37 0,15-28 0,3 2 0,-13 61 0,5-18 0,13-51 0,-1 4 0,-24 55 0,28-80 0,0 1 0,0-1 0,-1 0 0,-1-1 0,0 1 0,-1-1 0,1 0 0,-2-1 0,-12 10 0,-17 13 0,30-23 0,-1-1 0,2 0 0,-2-1 0,1 1 0,-1-2 0,-1 1 0,-13 5 0,-46 11 0,36-13 0,-46 21 0,57-21 0,1-1 0,-1-1 0,-1 0 0,1-1 0,-44 5 0,46-7 0,-1 1 0,-35 11 0,23-5 0,33-11 0,0 1 0,-1-1 0,2 0 0,-1 1 0,0-1 0,0 0 0,0 0 0,-1 0 0,1 0 0,0 0 0,0 0 0,-1 0 0,1 0 0,0 0 0,1-1 0,-1 1 0,0 0 0,-1-1 0,1 1 0,0 0 0,0-1 0,1 1 0,-1-1 0,-1 1 0,1-1 0,1 1 0,-2-2 0,-1 0 0,2-1 0,-1 1 0,0 0 0,1-1 0,0 1 0,0-1 0,0 0 0,-1 1 0,1-5 0,-1-6 0,1 0 0,-1 0 0,4-13 0,2-14 0,2-1 0,17-46 0,-18 110 0,-5 21 0,-3-26 0,-2 0 0,-1 0 0,-1 0 0,-1-1 0,0 1 0,-13 15 0,8-11 0,1-1 0,-15 42 0,27-60 4,-1 0-1,1 0 1,0 0-1,0 0 0,0 0 1,0 0-1,0 0 1,1 0-1,-1 0 0,1 0 1,1 0-1,-1 0 1,0 0-1,0 0 1,0-1-1,2 1 0,-2 0 1,2-1-1,-1 1 1,0-1-1,1 0 1,-1 0-1,1 1 0,-1-1 1,2-1-1,-2 1 1,2 0-1,-2-1 0,2 1 1,4 1-1,12 4-220,-1 0 0,0-1 0,2-1 0,21 4 0,-31-7-169,21 3-6440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26T04:52:57.326"/>
    </inkml:context>
    <inkml:brush xml:id="br0">
      <inkml:brushProperty name="width" value="0.3" units="cm"/>
      <inkml:brushProperty name="height" value="0.6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45 79,'0'678,"0"-675,0 1,0 0,0 0,0 0,1 0,0 0,0 0,0 0,0-1,0 1,1 0,0-1,-1 1,5 4,-3-5,-1-1,1 0,0 0,0 0,0 0,0-1,1 1,-1-1,0 1,1-1,-1 0,1-1,-1 1,1-1,-1 1,6-1,186-2,-69-1,-99 4,-17 0,1-1,-1 0,0 0,17-4,-24 4,-1-1,0 1,1-1,-1 0,0 0,1 0,-1-1,0 1,0-1,0 1,0-1,0 1,-1-1,1 0,0 0,-1 0,1 0,-1 0,0 0,0 0,0-1,0 1,2-5,0-14,0 0,-2 0,0 0,-1-1,-1 1,-1 0,-7-27,2-4,-3-94,4 38,6 104,0 1,0 0,-1 0,1 0,-1-1,0 1,0 0,0 0,0 0,-1 1,1-1,-1 0,0 0,1 1,-1-1,-1 1,1-1,0 1,0 0,-1 0,1 0,-1 0,0 0,-5-2,-1 1,-1 1,1 0,-1 0,1 1,-1 0,1 1,-12 1,-31-1,-89 4,137-3,1-1,-1 1,0-1,1 1,-1 0,1 1,-1-1,1 1,0-1,0 1,0 0,-1 0,2 0,-1 1,0-1,0 1,-2 3,2-1,-1-1,1 1,1 1,-1-1,1 0,0 1,0-1,1 1,0 0,-1 6,0 1,2 0,0 0,0 0,1 0,1 0,0 0,1 0,0-1,7 18,-4-17,1 1,0-1,10 12,-16-22,1-1,-1 1,1-1,0 0,0 1,0-1,0 0,0 0,0 0,1-1,-1 1,1-1,-1 1,1-1,0 0,0 0,-1 0,1 0,0 0,0-1,0 1,4-1,-6 0,1 0,-1-1,0 0,1 1,-1-1,0 0,1 0,-1 0,0 1,0-1,0-1,0 1,0 0,0 0,0 0,0 0,-1-1,1 1,0 0,-1-1,1 1,-1 0,1-1,-1 1,1-2,4-41,-5 39,1-26,-1 0,-7-58,5 76,-1 0,0 0,-1 0,-1 0,0 1,-1 0,0 0,0 1,-12-16,10 20,-1 0,1 0,-1 1,0 0,-1 1,1 0,-1 0,0 1,-20-5,16 3,-10 0,-26-9,48 14,1 1,-1-1,1 0,0 1,-1-1,1 0,0 0,0 1,0-1,0 0,0 0,0 0,0-1,0 1,0 0,0 0,0 0,1-1,-1 1,0 0,1-1,-1 1,1-1,0 1,-1 0,1-4,0 3,1 1,0-1,0 0,0 0,0 1,0-1,0 0,0 1,0-1,0 1,1 0,-1-1,1 1,-1 0,1 0,-1 0,1 0,0 0,0 0,-1 0,1 1,2-2,51-13,-42 11,0 1,56-12,-63 13,1 2,0-1,0 1,0 0,-1 0,1 1,12 2,-16-2,-1 0,0 0,1 1,-1-1,0 1,0-1,0 1,0 0,0 0,0 0,0 0,-1 0,1 0,-1 0,1 1,-1-1,0 0,0 1,0-1,0 1,0 0,0 3,1 7,0 1,0-1,-1 16,-1-19,-4 205,0-47,4-146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4:57:52.769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1 436 24575,'68'4'0,"0"3"0,0 3 0,68 20 0,-75-17 0,501 142 0,-192-47 0,255 52 0,-33-47 0,-155-36 0,-134-18 0,2-13 0,612 10 0,-793-61 0,-2-6 0,1-6 0,129-34 0,351-124 0,-514 147 0,291-98 0,336-97 0,-500 160 0,305-133 0,-153 12 0,-231 111 0,-136 73 0,0-1 0,0 1 0,1-1 0,-1 1 0,0-1 0,0 0 0,0 0 0,0 0 0,0 0 0,0 1 0,0-1 0,0 0 0,-1 0 0,1-1 0,0 1 0,0 0 0,0-2 0,-1 2 0,0 1 0,0-1 0,0 0 0,0 1 0,-1-1 0,1 1 0,0-1 0,0 0 0,0 1 0,-1-1 0,1 1 0,0-1 0,-1 1 0,1-1 0,-1 1 0,1-1 0,-1 1 0,1-1 0,-1 1 0,1 0 0,-1-1 0,1 1 0,-1 0 0,1-1 0,-2 1 0,-6-4 0,-1 1 0,1 0 0,-18-3 0,14 3 0,-24-6 0,-118-34 0,152 43 0,1-1 0,0 1 0,-1-1 0,1 1 0,-1-1 0,1 1 0,0-1 0,-1 0 0,1 1 0,0-1 0,0 0 0,0 0 0,-1 0 0,0-2 0,2 3 0,1 0 0,-1-1 0,0 1 0,0-1 0,1 1 0,-1 0 0,1-1 0,-1 1 0,0 0 0,1-1 0,-1 1 0,1 0 0,-1 0 0,0-1 0,1 1 0,-1 0 0,1 0 0,-1 0 0,1 0 0,-1 0 0,1-1 0,-1 1 0,1 0 0,-1 0 0,1 0 0,0 1 0,51-4 0,-48 3 0,37-1 0,114 5 0,-153-4 0,0 0 0,0 0 0,0 0 0,0 1 0,0-1 0,0 1 0,0 0 0,0-1 0,0 1 0,0 0 0,0 0 0,-1 0 0,1 0 0,0 1 0,-1-1 0,1 0 0,-1 1 0,0-1 0,1 1 0,1 2 0,-2-1 0,0 0 0,0-1 0,0 1 0,0 0 0,0 1 0,0-1 0,-1 0 0,0 0 0,1 0 0,-1 0 0,-1 0 0,1 4 0,-3 8 0,0 1 0,-1-1 0,-1 0 0,-7 18 0,11-31 0,-6 13 11,0 0 0,-12 16 0,14-22-151,-1-1 0,1 1 0,1 0 1,-1 0-1,2 1 0,-1-1 0,1 1 0,1-1 1,-3 13-1,4 0-6686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4:59:35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729 1 24575,'0'573'0,"-1"-563"0,0 1 0,0-1 0,-1 0 0,0 0 0,0 0 0,-1 0 0,-1 0 0,0-1 0,0 1 0,-1-1 0,0 0 0,0 0 0,-1-1 0,0 1 0,-1-1 0,0-1 0,0 1 0,-1-1 0,1-1 0,-2 1 0,-14 8 0,-58 35 0,40-22 0,-2-3 0,-81 36 0,107-55 0,0 1 0,0 1 0,1 0 0,0 1 0,1 1 0,0 1 0,0 0 0,1 1 0,-13 14 0,22-21 0,-1 1 0,1-2 0,-1 1 0,0-1 0,0 0 0,-1 0 0,-9 4 0,15-7 0,0-1 0,0 1 0,-1-1 0,1 0 0,0 1 0,0-1 0,0 0 0,0 0 0,-1 0 0,1 0 0,0 0 0,0 0 0,0 0 0,0-1 0,-1 1 0,1 0 0,0 0 0,0-1 0,0 1 0,0-1 0,-1 0 0,0-1 0,1 1 0,0 0 0,0-1 0,0 0 0,1 1 0,-1-1 0,0 1 0,0-1 0,1 0 0,-1 0 0,1 1 0,0-1 0,-1 0 0,1 0 0,0 0 0,0 1 0,0-1 0,1-3 0,1-20 0,2 0 0,1 0 0,10-32 0,-2 10 0,-6 28 0,-4 28 0,-2 31 0,-1-36 0,-1 7 0,0 1 0,0-1 0,-1 0 0,-1-1 0,0 1 0,0 0 0,-1-1 0,-8 15 0,-5 6 0,-28 38 0,35-56 0,10-12 0,-1 0 0,0 0 0,1 0 0,-1 0 0,0 0 0,1 0 0,-1 0 0,1 0 0,0 0 0,-1 0 0,1 0 0,0 0 0,-1 0 0,1 0 0,0 0 0,0 1 0,0-1 0,0 0 0,0 0 0,0 0 0,0 0 0,1 1 0,0-1 0,-1 0 0,1 0 0,0 0 0,0 0 0,-1-1 0,1 1 0,0 0 0,0-1 0,0 1 0,0-1 0,0 1 0,0-1 0,0 1 0,0-1 0,0 0 0,0 1 0,0-1 0,2 0 0,8 1 0,1 0 0,-1-1 0,20-3 0,-15 2 0,207-3-1365,-200 4-5461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5:08:29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4313 0 24575,'-524'38'0,"421"-26"0,-1102 175 0,1111-167 0,-163 39 0,210-46 0,1 3 0,1 1 0,-60 33 0,71-31 0,0 2 0,1 1 0,1 1 0,1 2 0,2 1 0,0 2 0,-42 52 0,29-23 0,-51 96 0,-20 70 0,105-206 0,-23 57 0,-39 135 0,33-86 0,-23 85 0,13-40 0,-39 183 0,26 5 0,-6 25 0,-28 158 0,7-37 0,-37-8 0,88-374 0,18-53 0,-3 0 0,-33 69 0,-8 7 0,-37 69 0,3-52 0,94-158 0,0 1 0,0 0 0,0 0 0,0-1 0,0 1 0,0-1 0,-1 0 0,0 0 0,1 0 0,-1 0 0,-3 2 0,5-4 0,0 1 0,1-1 0,-1 0 0,0 0 0,1 1 0,-1-1 0,0 0 0,0 0 0,1 0 0,-1 0 0,0 0 0,0 0 0,1 0 0,-1 0 0,0-1 0,1 1 0,-1 0 0,0 0 0,0-1 0,1 1 0,-2-1 0,1 0 0,0 0 0,0 0 0,0 0 0,0 0 0,0 0 0,1 0 0,-1-1 0,0 1 0,0 0 0,1-1 0,-1 1 0,1 0 0,-1-1 0,1-2 0,-5-24 0,1-1 0,2 0 0,1 0 0,5-46 0,-3-55 0,-1 128 0,0 0 0,-1 0 0,1-1 0,0 1 0,-1 0 0,0 0 0,1 0 0,-1 0 0,0 0 0,0-1 0,-2-2 0,2 5 0,1-1 0,-1 0 0,1 1 0,-1-1 0,0 1 0,1-1 0,-1 1 0,0 0 0,1-1 0,-1 1 0,0 0 0,1-1 0,-1 1 0,0 0 0,0 0 0,0 0 0,1-1 0,-1 1 0,0 0 0,0 0 0,1 0 0,-3 1 0,1 0 0,-1 0 0,0 0 0,1 0 0,-1 0 0,1 1 0,-1 0 0,1-1 0,0 1 0,0 0 0,0 0 0,0 0 0,0 0 0,0 0 0,1 1 0,-1-1 0,-2 5 0,-2 5 0,0 1 0,1 0 0,0 0 0,1 0 0,0 0 0,-2 25 0,-1 85 0,5-55 0,-4-31 0,4-30 0,1 1 0,0-1 0,0 0 0,0 1 0,1-1 0,1 10 0,-1-15 0,1 0 0,-1-1 0,1 1 0,-1 0 0,1 0 0,0-1 0,0 1 0,0 0 0,0-1 0,0 1 0,0-1 0,1 1 0,-1-1 0,0 0 0,1 1 0,-1-1 0,1 0 0,-1 0 0,1 0 0,0 0 0,-1 0 0,1 0 0,0-1 0,0 1 0,-1-1 0,1 1 0,0-1 0,0 1 0,2-1 0,21 2 6,0 0-1,1-2 1,32-3 0,-2 0-1394,-32 3-5438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26T06:08:35.692"/>
    </inkml:context>
    <inkml:brush xml:id="br0">
      <inkml:brushProperty name="width" value="0.3" units="cm"/>
      <inkml:brushProperty name="height" value="0.6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1 352,'649'-12,"-156"0,-352 10,559 1,-604 6,117 21,91 34,132 18,-163-58,324-19,-472-7,0-6,223-50,740-142,-1038 197,355-59,441-38,-578 81,227-8,396 32,-819 3,0 3,82 19,-20-4,220 54,-6 24,-240-64,-28-7,10 1,52 14,-121-39,-1 0,-1 0,37 15,-55-20,-1 0,1 0,-1 1,0-1,1 0,-1 0,1 0,-1 0,0 0,1 1,-1-1,0 0,1 0,-1 1,0-1,0 0,1 1,-1-1,0 0,0 0,0 1,1-1,-1 1,0-1,0 0,0 1,0-1,0 0,1 1,-1-1,0 1,0-1,0 0,0 1,0-1,0 1,-1-1,1 0,0 1,0-1,0 1,0-1,0 0,0 1,-1-1,1 0,0 1,0-1,-1 0,1 1,0-1,0 0,-1 0,1 1,0-1,-1 0,-24 12,-14-3,0-2,-64 3,19-3,-1222 88,498-94,498-14,-77-1,-1661 12,985 4,-248-2,820 29,2 42,395-55,-1 2,-1-4,-127 2,141-13,-101 17,22-1,7-3,-129 6,261-22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18:11:25.970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197 1 24575,'-6'13'0,"1"1"0,0 0 0,-5 27 0,3-10 0,-33 125 0,-66 304 0,99-418 0,1 1 0,3-1 0,2 1 0,3 43 0,0-65 0,1-1 0,0 0 0,2 0 0,0 0 0,1-1 0,1 1 0,1-2 0,1 1 0,0-1 0,18 25 0,1-6 0,1-1 0,2-1 0,2-2 0,1-1 0,1-1 0,2-3 0,1 0 0,1-3 0,1-1 0,1-2 0,1-2 0,1-2 0,0-1 0,2-3 0,65 14 0,-21-15 0,124 2 0,93-17 0,-106 0 0,-175 2 0,0 1 0,0 1 0,1 2 0,-2 0 0,1 2 0,45 16 0,-57-17 0,0 1 0,-1 1 0,0 0 0,0 0 0,0 1 0,-1 1 0,-1-1 0,1 2 0,-2 0 0,1 0 0,-1 1 0,-1 0 0,0 0 0,8 14 0,56 127 0,-63-129 0,-1 1 0,-1 0 0,-1 0 0,4 42 0,-7-8 0,-5 84 0,2-142-17,0 0 1,0 0-1,0 0 0,-1 0 0,1 0 1,0 0-1,0 0 0,0 0 0,0 0 0,0-1 1,0 1-1,-1 0 0,1 0 0,0 0 1,0 0-1,0 0 0,0 0 0,0 0 0,0 0 1,-1 0-1,1 0 0,0 0 0,0 0 1,0 0-1,0 0 0,0 0 0,0 0 0,-1 1 1,1-1-1,0 0 0,0 0 0,0 0 0,0 0 1,0 0-1,0 0 0,0 0 0,-1 0 1,1 0-1,0 0 0,0 0 0,0 1 0,0-1 1,0 0-1,-1-2-610,-5-9-6199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7:33:21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758 0 24575,'-8'2'0,"0"-1"0,0 1 0,0 1 0,0-1 0,1 1 0,-1 1 0,1-1 0,0 1 0,0 0 0,-9 8 0,-7 3 0,-12 6 0,2 2 0,1 2 0,0 1 0,2 1 0,1 2 0,2 0 0,0 2 0,3 1 0,0 2 0,2 0 0,-28 59 0,9-6 0,0-2 0,-46 138 0,60-142 0,15-48 0,1 0 0,1 1 0,2 1 0,-6 60 0,1 57 0,-1 38 0,15 618 0,1-760 0,2 0 0,11 57 0,30 94 0,-20-95 0,-11-56 0,2-1 0,28 58 0,-19-45 0,96 196 0,-117-248 0,41 100 0,-36-79 0,2-1 0,2 0 0,29 49 0,-11-36 0,1-1 0,2-1 0,2-2 0,51 41 0,-70-66 0,0-1 0,2 0 0,23 10 0,14 8 0,-30-16 0,0-1 0,0-2 0,37 10 0,12 5 0,-45-14 0,0-1 0,43 8 0,-60-16 0,-1 0 0,1-1 0,0-1 0,0 0 0,0 0 0,-1-1 0,1-1 0,21-5 0,-21 3 0,-8 3 0,0-1 0,-1 1 0,1-1 0,-1 1 0,1-2 0,-1 1 0,0 0 0,6-5 0,-9 6 0,0-1 0,0 1 0,0-1 0,0 1 0,0-1 0,-1 1 0,1-1 0,0 0 0,-1 1 0,0-1 0,1 0 0,-1 0 0,0 1 0,0-1 0,0 0 0,0 0 0,0 0 0,0 1 0,0-1 0,-1 0 0,1 0 0,-1 1 0,1-1 0,-1 0 0,0 1 0,0-1 0,-1-2 0,-4-6 0,0-1 0,-1 1 0,0 1 0,0-1 0,-1 1 0,-13-11 0,1-2 0,82 78 0,-22-23 0,51 54 0,-90-85 4,1-1-1,-1 0 1,0 1-1,0-1 1,1 1-1,-1-1 1,0 1-1,-1-1 1,1 1-1,0 0 1,0-1 0,-1 1-1,1 0 1,-1 0-1,1 0 1,-1-1-1,0 1 1,0 0-1,0 0 1,0 0-1,0 0 1,0-1-1,-1 1 1,1 0-1,0 0 1,-1 0-1,1-1 1,-1 1-1,0 0 1,0 0-1,0-1 1,0 1-1,-1 1 1,-2 2-169,-1-1 0,0 0 0,0 0 0,0 0 0,-1 0 0,1-1 0,-1 0 0,-8 3 0,-10 4-6661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7:33:24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1220 136 24575,'-4'-1'0,"0"-1"0,1 1 0,-1-1 0,0 1 0,0-1 0,1-1 0,-1 1 0,1 0 0,-4-4 0,-9-4 0,-9-5 0,-1 2 0,-1 1 0,0 1 0,-37-10 0,13 10 0,-1 3 0,1 1 0,-1 3 0,-59 3 0,87 0 0,1 1 0,0 2 0,-1 0 0,1 2 0,0 0 0,-37 13 0,36-7 0,1 2 0,1 0 0,0 1 0,0 1 0,2 1 0,-1 1 0,2 1 0,0 0 0,2 2 0,-1 0 0,2 1 0,1 0 0,-14 24 0,-5 13 0,2 0 0,-34 83 0,54-106 0,1 0 0,1 1 0,2 0 0,1 0 0,-3 70 0,15 183 0,-4-276 0,1-1 0,1 0 0,0 1 0,0-1 0,1 0 0,1-1 0,0 1 0,0-1 0,1 0 0,0 0 0,1 0 0,0-1 0,0 0 0,1-1 0,0 1 0,1-2 0,0 1 0,0-1 0,13 8 0,4 1 0,1-2 0,1 0 0,-1-2 0,2-1 0,0-1 0,37 7 0,-26-9 0,0-3 0,72 2 0,82-13 0,-170 3 0,-1 0 0,0-2 0,0 0 0,-1-2 0,1-1 0,30-14 0,122-76 0,-41 6 0,-116 80 0,0-1 0,-1-1 0,0 0 0,-1-1 0,-1-1 0,0-1 0,-1 0 0,-1 0 0,12-24 0,-8 12 0,-2-2 0,-1 1 0,-2-2 0,-1 0 0,9-43 0,-14 39 0,-2-1 0,-2 1 0,-4-63 0,0 34 0,1 56 0,0 0 0,0 0 0,-1 0 0,-1 0 0,1 0 0,-2 0 0,1 1 0,-1 0 0,0 0 0,-1 0 0,0 0 0,0 1 0,-7-9 0,-12-10 0,0 0 0,-29-21 0,49 43 0,-6-4-80,0 1 0,0 1 0,-1 0 0,0 0 0,0 1 0,-16-5 0,14 5-725,-4-1-6021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7:39:30.154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2786 246 24575,'-10'-1'0,"1"0"0,-1-1 0,1-1 0,0 0 0,0 0 0,0 0 0,0-1 0,-10-7 0,-32-12 0,-284-91 0,305 106 0,-1 3 0,1 0 0,-1 2 0,-59 1 0,48 3 0,-76-11 0,-104-24 0,92 24 0,-176 8 0,138 5 0,115-4 0,-6 0 0,0 3 0,-96 14 0,-30 12 0,102-18 0,59-8 0,-1 1 0,1 1 0,-33 9 0,-17 9 0,44-14 0,0 1 0,1 2 0,-30 15 0,44-18 0,1 0 0,0 1 0,1 1 0,0 1 0,1-1 0,0 2 0,-17 20 0,24-26 0,1 0 0,-1 0 0,1 1 0,1-1 0,-1 1 0,1 0 0,1 0 0,-1 0 0,1 0 0,0 0 0,1 1 0,0-1 0,0 0 0,0 1 0,1-1 0,0 1 0,1-1 0,-1 1 0,3 8 0,-1-11 0,0 0 0,0 0 0,0 0 0,0-1 0,1 1 0,0-1 0,0 0 0,0 1 0,0-1 0,1 0 0,0-1 0,0 1 0,0-1 0,0 0 0,0 0 0,1 0 0,4 2 0,11 5 0,0-2 0,41 12 0,-12-4 0,14 9 0,-32-11 0,1-2 0,1-1 0,0-2 0,50 8 0,-26-10 0,301 18 0,-235-27 0,168 4 0,-161 11 0,47 1 0,-140-12 0,62 10 0,-60-6 0,54 2 0,231-9 0,-312 0 0,0 0 0,0-1 0,-1 0 0,1 0 0,-1-2 0,1 1 0,-1-2 0,0 1 0,0-1 0,18-12 0,-2-2 0,0-2 0,38-36 0,-41 32 0,35-47 0,-8 9 0,-43 53-227,-1 0-1,0 0 1,-1-1-1,0 0 1,5-16-1,-3 7-6598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7:41:0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5005 0 24575,'-12'1'0,"0"1"0,0 0 0,1 1 0,0 1 0,-1 0 0,-13 9 0,-64 49 0,73-49 0,-37 29 0,2 4 0,1 3 0,2 3 0,2 3 0,0 4 0,3 2 0,1 3 0,2 3 0,-53 118 0,-186 495 0,233-539 0,-45 201 0,58-204 0,-84 243 0,94-320 0,-76 186 0,78-201 0,-2 0 0,-1-3 0,-30 43 0,-23 20 0,-3-6 0,-4-4 0,-122 104 0,139-145 0,-2-5 0,-3-4 0,1-6 0,-109 39 0,52-37 0,-231 27 0,-281 54 0,503-92 0,-33 5 0,-303 4 0,450-39 0,1 2 0,-1 0 0,1 3 0,-33 13 0,-84 53 0,104-53 0,20-9 0,1 1 0,0 0 0,0 2 0,0 0 0,-20 28 0,25-30 0,-31 31 0,30-34 0,0 1 0,2 1 0,-1 0 0,1 1 0,0 1 0,0-1 0,-10 22 0,12-18 0,-1 0 0,0-1 0,-1-1 0,1 0 0,-2 0 0,-13 17 0,21-30 0,1 1 0,0-1 0,0 1 0,-1-1 0,0 0 0,1 1 0,0-1 0,-1 0 0,1 1 0,-1-1 0,1 0 0,0 0 0,-1 0 0,0 0 0,1 0 0,0 0 0,-1 0 0,0 0 0,1 0 0,0 0 0,-1 0 0,1 0 0,-1 0 0,1-1 0,0 1 0,-1 0 0,0 0 0,1-1 0,-1 0 0,0 0 0,1 0 0,-1-1 0,0 1 0,1-1 0,-1 1 0,0-1 0,1 1 0,0-1 0,-1 0 0,1 1 0,-1-4 0,-2-50 0,3 50 0,0 1 0,-1-15 0,0 16 0,-3 11 0,1 3 0,1 0 0,0 1 0,-2 16 0,-2 14 0,4-37 0,2 0 0,-1 0 0,0 0 0,1 0 0,-1 0 0,1 1 0,0-1 0,0 0 0,1 0 0,-1 1 0,2 7 0,-2-11 0,1 0 0,-1-1 0,1 1 0,0 0 0,0-1 0,-1 1 0,1-1 0,0 1 0,0-1 0,0 1 0,0-1 0,0 0 0,0 0 0,0 0 0,1 0 0,-2 0 0,2 0 0,-1 0 0,0-1 0,1 1 0,-1-1 0,0 1 0,1-1 0,-2 0 0,2 0 0,-1 0 0,0 0 0,1 0 0,-1 0 0,0 0 0,1-1 0,-1 1 0,3-2 0,24-6-78,-8 1-351,1 2 0,23-2 0,-28 7-6397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4:36:48.6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1 951 24575,'4'-40'0,"8"2"0,0-1 0,8-1 0,4 2 0,5 0 0,3 0 0,8 1 0,0 1 0,5 1 0,3-1 0,8 3 0,1-1 0,3 2 0,5 0 0,3 3 0,4 0 0,1 2 0,164-48 0,-108 43 0,4 2 0,0 1 0,8 3 0,0 2 0,4 2 0,0 4 0,4 1 0,0 4 0,4 0 0,0 4 0,233-3 0,818 17 0,-1123-2 0,-1 1 0,1 4 0,-5-1 0,5 1 0,-5 3 0,-3 1 0,3 0 0,89 23 0,69 20 0,225 73 0,-419-116 0,632 199 0,-84-25 0,-334-118 0,8-4 0,366 69 0,-544-120 0,1 1 0,3-2 0,1-3 0,-1 1 0,5-3 0,-4-1 0,160 2 0,-96-7 0,0-2 0,-4-2 0,290-23 0,-290 11 0,-4-2 0,0-3 0,-4-1 0,0-4 0,145-32 0,624-174 0,-906 230 0,141-43 0,-5-2 0,-7-3 0,-4-1 0,181-95 0,-261 121 0,3 1 0,73-26 0,-121 49 0,0-1 0,0-1 0,0 1 0,0 1 0,4-2 0,-4 2 0,0-2 0,0 2 0,4-1 0,-4 1 0,0 0 0,4-2 0,-4 2 0,0 0 0,4 0 0,-4 0 0,0 0 0,0 0 0,4 2 0,-4-2 0,0 0 0,4 1 0,-4-1 0,0 2 0,1-2 0,3 2 0,-4-2 0,0 1 0,0 1 0,0-2 0,0 1 0,0 1 0,0-1 0,0 1 0,0-1 0,0 1 0,0-1 0,-4 1 0,4-1 0,0 4 0,24 10 0,0 2 0,-4-2 0,25 26 0,-37-29 0,97 81 0,-53-39 0,4-2 0,125 73 0,-156-110 0,-1 0 0,4-1 0,0 1 0,0-1 0,5-2 0,-1 0 0,4 0 0,0-1 0,1 0 0,3-2 0,81 15 0,-8-9 0,3 1 0,1-4 0,4-3 0,-4 0 0,173 2 0,648-10 0,-612-4 0,205 5 0,589-13 0,-991 7 0,-5-4 0,5-1 0,-4-2 0,0-3 0,-4-2 0,157-29 0,245-69 0,-378 78 0,4 2 0,0 2 0,274-37 0,-335 62 0,1 1 0,4 1 0,-5 2 0,5 2 0,-4 1 0,116 6 0,61-2 0,-214-4 0,-4 2 0,5-1 0,-1 2 0,81 8 0,-113-8 0,0 2 0,4-2 0,-3 1 0,-1 1 0,0 1 0,-4-2 0,4 3 0,-4-1 0,5 1 0,31 15 0,-32-12 0,0 2 0,0-1 0,-3 1 0,-1 1 0,-4-1 0,4 1 0,-8 1 0,4-2 0,-4 2 0,-4 0 0,4 1 0,-8-1 0,4-1 0,-4 3 0,-4-3 0,0 19 0,0 8-1365,-4-5-5461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7:09.304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5596 654 24575,'-220'-69'0,"-261"-27"0,-10 35 0,406 51 0,-30-8 0,-154-46 0,163 35 0,-194-27 0,166 50 0,-13-2 0,-243-24 0,74 21 0,202 11 0,-125-16 0,-93-54 0,199 39 0,84 22 0,-1 3 0,-1 2 0,-70 4 0,74 1 0,1-1 0,-1-3 0,1-1 0,-58-14 0,51 7 0,1 2 0,-1 2 0,0 3 0,-1 2 0,-75 6 0,90 2 0,0 1 0,0 1 0,1 3 0,0 1 0,-71 33 0,62-24 0,1 2 0,1 3 0,2 1 0,0 2 0,-59 54 0,93-74 0,0 2 0,1-1 0,0 1 0,1 0 0,0 1 0,1 0 0,0 0 0,1 0 0,-6 21 0,-1 11 0,-7 66 0,13-70 0,-7 46 0,4 1 0,3 0 0,9 116 0,-2-188 0,1 0 0,1 0 0,0-1 0,1 0 0,1 1 0,0-2 0,1 1 0,0 0 0,1-1 0,13 18 0,-6-12 0,2-1 0,0 0 0,1-1 0,1-1 0,35 25 0,40 22 0,3-4 0,3-5 0,114 47 0,-137-75 0,2-2 0,93 15 0,-14-4 0,406 100 0,7-42 0,-486-84 0,1223 152 0,-1144-136 0,332 7 0,-417-32 0,109-4 0,-149 1 0,-1-2 0,72-18 0,-36 1 0,0-4 0,-2-3 0,-1-3 0,-2-3 0,94-64 0,-79 44 0,-39 27 0,-1-2 0,47-41 0,-64 45 0,-1 0 0,-1-2 0,-1-1 0,-2 0 0,0-2 0,-3 0 0,0-1 0,-2-1 0,-2-1 0,-1 0 0,10-41 0,-17 40 0,-2-1 0,-2 0 0,-1 0 0,-7-67 0,5 85 0,-1 1 0,0 0 0,-2 0 0,0 0 0,-1 0 0,-1 0 0,0 1 0,-1 0 0,-1 0 0,-1 1 0,0 0 0,0 1 0,-2 0 0,0 0 0,-19-18 0,-132-123-1365,146 142-5461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7:12.569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1 489 24575,'30'-1'0,"-1"-2"0,1-1 0,47-11 0,85-35 0,-90 26 0,831-275 0,-816 275 0,0 4 0,1 4 0,126-8 0,269 16 0,-348 9 0,-41 1 0,0 5 0,-1 3 0,0 5 0,-1 3 0,99 35 0,-44-6 0,-2 7 0,197 104 0,-207-83 0,125 94 0,139 107 0,-332-235 0,95 42 0,78 19 0,-46-30 0,42 18 0,-169-60 0,1-3 0,142 35 0,69-15 0,-163-29 0,-70-6 0,-38-9 0,1-1 0,-1 1 0,0-1 0,1-1 0,-1 0 0,1 0 0,-1 0 0,1-1 0,16-2 0,-25 2 0,1 0 0,0-1 0,-1 1 0,1 0 0,-1-1 0,1 1 0,0-1 0,-1 1 0,1-1 0,-1 1 0,1-1 0,-1 0 0,1 1 0,-1-1 0,0 1 0,1-1 0,-1 0 0,0 1 0,0-1 0,1 0 0,-1 1 0,0-1 0,0 0 0,0 0 0,0 1 0,0-1 0,0 0 0,0 0 0,0 1 0,0-1 0,0 0 0,0 1 0,0-1 0,-1 0 0,1 0 0,0 1 0,0-1 0,-1 0 0,0 0 0,-16-31 0,15 28 0,-11-14 0,-1 1 0,0 0 0,-1 1 0,-22-17 0,-18-20 0,40 28 0,17 17 0,13 11 0,210 104 0,-223-106 0,0 0 0,0 1 0,0-1 0,0 0 0,0 1 0,0-1 0,0 1 0,0-1 0,-1 1 0,1 0 0,0 0 0,-1 0 0,0 0 0,1 0 0,-1 0 0,0 0 0,0 0 0,0 0 0,0 1 0,-1-1 0,1 0 0,0 3 0,-1 0 0,0-1 0,-1 0 0,1 0 0,-1 0 0,0-1 0,0 1 0,0 0 0,0 0 0,-1 0 0,0-1 0,0 1 0,-2 3 0,-8 9 0,0 0 0,0-1 0,-2-1 0,-18 17 0,-2 0-1365,22-18-5461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7:19.014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6140 679 24575,'0'-3'0,"0"0"0,-1-1 0,0 2 0,1-1 0,-1 0 0,0 0 0,-1 0 0,1 0 0,0 0 0,-1 1 0,1-1 0,-1 1 0,0-1 0,0 1 0,0 0 0,-4-4 0,-44-31 0,39 29 0,-437-244 0,328 198 0,-1 6 0,-3 5 0,-216-45 0,120 50 0,-298-15 0,-220 45 0,424 11 0,135 0 0,-288 39 0,276-14 0,-159 29 0,-3 3 0,152-28 0,154-23 0,0 3 0,1 2 0,-71 32 0,-125 76 0,225-113 0,-109 50 0,75-37 0,-62 37 0,45-17 0,-218 143 0,266-168 0,2 0 0,0 0 0,0 2 0,2 0 0,0 1 0,2 1 0,0 0 0,1 1 0,2 0 0,-15 37 0,21-44 0,0 1 0,1-1 0,0 1 0,2 0 0,-2 26 0,3-7 0,6 53 0,-4-81 0,0 0 0,0 0 0,1 1 0,1-1 0,-1-1 0,1 1 0,0 0 0,1-1 0,-1 1 0,1-1 0,1 0 0,-1 0 0,1-1 0,0 1 0,0-1 0,9 6 0,7 5 0,1-1 0,1-1 0,29 13 0,-43-23 0,15 7 0,-1-2 0,2-1 0,43 10 0,77 6 0,-145-24 0,72 6 0,98-2 0,-97-5 0,96 11 0,-6 3 0,-78-8 0,-28 3 0,109 27 0,4 2 0,-105-24 0,-1 3 0,64 24 0,59 16 0,289 69 0,-424-113 0,93 10 0,-40-7 0,119 20 0,427 11 0,-612-46 0,317-7 0,-254 1 0,148-30 0,-205 26 0,16-1 0,0-3 0,114-43 0,-124 35 0,176-87 0,-107 52 0,-6 2 0,-83 39 0,6-4 0,-1-1 0,0-1 0,-2-2 0,35-32 0,44-64 0,-12 11 0,73-66 0,-52 54 0,-109 105 0,0 0 0,-1-1 0,-1 0 0,-1-1 0,14-32 0,-7 5 0,15-60 0,-17 61-1365,-8 26-5461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7:22.373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1 113 24575,'19'-5'0,"-2"-1"0,56-13 0,112-12 0,84 5 0,202 0 0,-1 43 0,-359 0 0,-1 5 0,-1 4 0,173 67 0,-235-74 0,0 3 0,-2 1 0,50 34 0,117 97 0,-91-63 0,-52-44 0,148 74 0,84 13 0,-242-114 0,0-2 0,1-2 0,63 7 0,-47-9 0,792 148 0,-851-158 0,2-2 0,-1 0 0,0-1 0,0-1 0,1 0 0,-1-2 0,0 0 0,0-1 0,24-7 0,461-155 0,-483 159 0,1 0 0,0 1 0,0 1 0,0 1 0,1 0 0,-1 2 0,34 2 0,34-3 0,-86 2 0,-1 0 0,1 0 0,-1-1 0,1 1 0,-1-1 0,1 0 0,-1 0 0,1 0 0,3-2 0,-5 3 0,-1-1 0,0 1 0,1 0 0,-1 0 0,0-1 0,0 1 0,1 0 0,-1-1 0,0 1 0,0 0 0,0-1 0,1 1 0,-1 0 0,0-1 0,0 1 0,0 0 0,0-1 0,0 1 0,0 0 0,0-1 0,0 1 0,0-1 0,0 1 0,0 0 0,0-1 0,0 0 0,-12-12 0,1 7 0,0-1 0,-1 2 0,1-1 0,-2 2 0,-18-6 0,-70-12 0,81 18 0,7 3 0,1-2 0,0 0 0,-1-1 0,1 0 0,0 0 0,0-1 0,-18-12 0,13 9 0,14 7 0,0 0 0,0 0 0,1 0 0,-1 0 0,0 0 0,1-1 0,-1 0 0,1 1 0,0-1 0,0 0 0,-1 0 0,1 0 0,0 0 0,-3-5 0,5 7 0,1-1 0,-1 0 0,1 1 0,-1-1 0,1 1 0,-1-1 0,1 0 0,0 1 0,-1 0 0,1-1 0,0 1 0,-1-1 0,1 1 0,0 0 0,-1-1 0,1 1 0,0 0 0,0 0 0,-1 0 0,1 0 0,0-1 0,0 1 0,0 0 0,-1 0 0,1 0 0,0 1 0,0-1 0,-1 0 0,1 0 0,1 1 0,29 3 0,-30-4 0,41 10 0,-1 2 0,0 3 0,73 35 0,-112-49 0,1 0 0,0 0 0,-1 1 0,0-1 0,1 1 0,-1-1 0,0 1 0,0 0 0,0 0 0,0 0 0,0 0 0,0 0 0,0 1 0,-1-1 0,1 1 0,1 4 0,-2-5 0,-1 0 0,0 1 0,1-1 0,-1 0 0,0 1 0,0-1 0,0 0 0,-1 1 0,1-1 0,0 0 0,-1 1 0,1-1 0,-1 0 0,0 0 0,0 0 0,-1 3 0,-3 2 0,0 0 0,0 0 0,0 0 0,-1-1 0,0 0 0,0 0 0,-1-1 0,1 1 0,-13 6 0,3-1-15,1 1-1,1 0 0,0 1 1,1 1-1,0 0 1,1 1-1,-20 32 0,-2 1-1224,22-33-5586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10:02:12.848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18:12:32.375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1811 192 24575,'-52'-1'0,"0"-3"0,-95-19 0,-98-39 0,208 52 0,35 9 0,-35-10 0,-1 2 0,0 1 0,-76-6 0,-85-2 0,138 10 0,-31-5 0,38 4 0,-63-1 0,43 8 0,-121 2 0,186-1 0,1 1 0,0 0 0,0 0 0,1 0 0,-1 1 0,0 0 0,1 0 0,0 1 0,0 0 0,0 0 0,0 1 0,1 0 0,-1 0 0,1 0 0,-8 10 0,-6 9 0,0 1 0,-25 42 0,37-53 0,2-3 0,0 0 0,1 1 0,0-1 0,1 1 0,1 0 0,0 1 0,0-1 0,0 21 0,1 3 0,7 61 0,-5-89 0,2 0 0,-1 0 0,1 0 0,1 0 0,-1-1 0,1 1 0,1-1 0,-1 0 0,1 1 0,1-2 0,9 13 0,-5-9 0,1 0 0,0-1 0,1 0 0,0 0 0,1-1 0,17 9 0,7 0 0,0-1 0,0-2 0,2-2 0,42 9 0,5 1 0,-35-8 0,0-2 0,0-2 0,84 5 0,179-15 0,-126-2 0,-166 2 0,0-1 0,0-2 0,0 0 0,0-1 0,0-1 0,35-13 0,-25 5 0,0-2 0,-1 0 0,40-29 0,-19 11 0,-12 8 0,-1-1 0,36-34 0,-68 54 7,-1-1 0,1 1 0,-2-1 0,1 0 0,-1 0 0,0 0 0,-1 0 0,0-1 0,0 0 0,0 1 0,-1-1 0,2-15 0,-1-7-266,-1 0 1,-3-33-1,1 38-421,-1 5-6146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5:20:18.661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1 651 24575,'1'-27'0,"1"1"0,1-1 0,1 0 0,2 1 0,0 0 0,1 0 0,1 0 0,1 1 0,0 1 0,2 0 0,1 1 0,0 0 0,1 2 0,1-1 0,1 2 0,0 0 0,1 1 0,35-32 0,-23 29 0,1 1 0,-1 1 0,2 3 0,1 0 0,0 2 0,0 3 0,1 0 0,0 3 0,1 1 0,0 1 0,51-1 0,175 11 0,-242-1 0,1 1 0,-1 3 0,-1-1 0,2 0 0,-2 2 0,0 2 0,0-1 0,20 16 0,14 14 0,49 49 0,-90-78 0,135 135 0,-17-17 0,-72-80 0,1-3 0,79 47 0,-117-82 0,1 0 0,0 0 0,0-3 0,0 0 0,1 0 0,-1-2 0,35 1 0,-21-4 0,0-2 0,-1-1 0,62-16 0,-62 8 0,-1-2 0,1-1 0,-2-2 0,0-2 0,32-22 0,134-119 0,-195 157 0,30-29 0,-1-2 0,-1-1 0,-1-1 0,38-66 0,-55 84 0,0 0 0,16-17 0,-26 33 0,0-1 0,0 0 0,-1-1 0,1 2 0,1-1 0,-1 1 0,0-1 0,0 1 0,0-1 0,0 1 0,0 0 0,1-1 0,-1 1 0,0 0 0,0 0 0,0 0 0,0 0 0,0 0 0,1 1 0,-1-1 0,-1 0 0,2 1 0,-1-1 0,0 1 0,0-1 0,0 1 0,0-1 0,0 2 0,0-1 0,0-1 0,0 1 0,0 0 0,0 0 0,-1 0 0,1 0 0,0 0 0,0 0 0,-1 0 0,1 0 0,0 2 0,5 8 0,0 0 0,-1-1 0,6 19 0,-9-21 0,22 56 0,-12-28 0,1 0 0,27 49 0,-34-74 0,0-1 0,1 0 0,0 0 0,0-1 0,0 0 0,1-1 0,1 0 0,-1 0 0,1-1 0,1-1 0,17 11 0,-2-7 0,1 1 0,0-3 0,1-2 0,-1 1 0,37 0 0,140-6 0,-132-3 0,44 3 0,127-8 0,-213 4 0,-1-3 0,0 0 0,0-1 0,0-3 0,-2-1 0,35-19 0,53-49 0,-82 54 0,1 2 0,0 1 0,59-25 0,-72 42 0,0 1 0,0 1 0,0 1 0,1 1 0,-1 1 0,25 4 0,13-1 0,-46-3 0,0 1 0,0 0 0,0 1 0,17 6 0,-23-6 0,-1 1 0,1-1 0,-1 1 0,0 0 0,0 1 0,0-1 0,0 2 0,-1-1 0,2 1 0,6 10 0,-7-8 0,0 1 0,0 0 0,0 0 0,-1 0 0,-1 1 0,2 0 0,-3 0 0,2 0 0,-2 0 0,0 1 0,1 0 0,-2-1 0,0 1 0,0 0 0,-1 0 0,0 12 0,0 5-1365,-1-3-5461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89"/>
    </inkml:context>
    <inkml:brush xml:id="br0">
      <inkml:brushProperty name="width" value="0.025" units="cm"/>
      <inkml:brushProperty name="height" value="0.025" units="cm"/>
      <inkml:brushProperty name="color" value="#0000FF"/>
    </inkml:brush>
  </inkml:definitions>
  <inkml:trace contextRef="#ctx0" brushRef="#br0">951 22 24575,'-5'-2'0,"1"0"0,0 0 0,-1 1 0,0-1 0,1 1 0,-1-1 0,0 1 0,0 0 0,0 1 0,0-1 0,0 1 0,0 0 0,-7 0 0,-6-1 0,-338-5 0,233 8 0,110-2 0,1 0 0,-1 1 0,1 1 0,-1-1 0,1 1 0,-17 6 0,22-6 0,0 1 0,0-1 0,0 1 0,0 0 0,1 0 0,0 1 0,0 0 0,0 0 0,0 0 0,1 0 0,-8 9 0,-12 15 0,2 1 0,2 1 0,-28 55 0,-2 34 0,44-98 0,2 0 0,1 0 0,-1 40 0,4-11 0,-1-23 0,2-1 0,2 1 0,6 30 0,-6-51 0,0 0 0,1 0 0,0-1 0,0 1 0,0 0 0,1-1 0,1 1 0,-1-1 0,1 0 0,0 0 0,0-1 0,1 0 0,0 1 0,0-1 0,0 0 0,1-1 0,-1 1 0,1-1 0,9 4 0,13 3 0,1-2 0,0 0 0,50 8 0,-39-8 0,47 11 0,-44-9 0,0-1 0,1-1 0,0-2 0,62 2 0,118-12 0,-184 1 0,-1-1 0,0-2 0,59-14 0,-31 4 0,-44 12 0,-1-2 0,0 0 0,-1-1 0,22-8 0,-6-3 0,0 0 0,-2-2 0,61-43 0,-79 50 0,0 1 0,-2-1 0,0 0 0,16-19 0,-23 22 0,0 0 0,-1-2 0,-1 1 0,8-15 0,-13 22 0,-1-1 0,1 0 0,-1 1 0,0-1 0,-1 1 0,1-1 0,-1 0 0,0 1 0,-1-1 0,0 0 0,0 0 0,0 0 0,-1 1 0,-3-8 0,2 7 0,-1 0 0,0-2 0,0 2 0,-1 0 0,0 0 0,0 0 0,-11-8 0,-49-27 0,25 17 0,-109-55 0,37 22 0,-12-25 0,112 75 0,-1-1 0,1 2 0,-2-1 0,1 1 0,-1 0 0,0 1 0,-26-5 0,-32-8 0,55 11 0,1 2 0,-1 0 0,-25-3 0,-119-15-1365,138 22-5461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0"/>
    </inkml:context>
    <inkml:brush xml:id="br0">
      <inkml:brushProperty name="width" value="0.025" units="cm"/>
      <inkml:brushProperty name="height" value="0.025" units="cm"/>
      <inkml:brushProperty name="color" value="#0000FF"/>
    </inkml:brush>
  </inkml:definitions>
  <inkml:trace contextRef="#ctx0" brushRef="#br0">1 0 24575,'33'0'0,"1"2"0,-1 1 0,62 13 0,-75-10 0,-2 0 0,1 1 0,0 1 0,-1 0 0,-1 2 0,0 0 0,30 23 0,-24-12 0,-1 1 0,-2 0 0,35 48 0,-35-42 0,0-2 0,48 46 0,-64-68 0,106 83 0,-99-79 0,0-1 0,1-1 0,0 0 0,0 0 0,1-1 0,-1-1 0,1 0 0,18 3 0,34 2 0,-7 0 0,90 2 0,-147-11 0,24 0 0,52-7 0,-69 6 0,0-1 0,1-1 0,-1 1 0,0-1 0,0-1 0,-1 1 0,1-1 0,-1-1 0,13-9 0,-6 4 0,0 1 0,0 1 0,23-11 0,-22 12 0,-1 0 0,1-1 0,17-14 0,-30 21 0,-1 0 0,0 0 0,0 0 0,0 0 0,0 0 0,0 0 0,0 0 0,0 0 0,0-1 0,0 1 0,-1 0 0,1-1 0,0 1 0,-1-1 0,1 1 0,0-3 0,-1 3 0,0 0 0,0 0 0,-1 0 0,1 0 0,0 1 0,0-1 0,-1 0 0,1 0 0,0 0 0,-1 0 0,1 0 0,-1 1 0,1-1 0,-1 0 0,0 0 0,1 1 0,-1-1 0,0 0 0,1 1 0,-2-2 0,-6-2 0,1 0 0,-1 0 0,0 0 0,0 1 0,-9-2 0,-15-7 0,30 10 0,-1 1 0,0-1 0,0 0 0,1 0 0,-1 1 0,1-2 0,0 1 0,0 0 0,-1 0 0,2-1 0,-1 1 0,0-1 0,-1-3 0,2 6 0,1-1 0,0 1 0,0-1 0,0 1 0,0-1 0,0 1 0,0-1 0,0 1 0,0-1 0,0 0 0,0 1 0,0-1 0,0 1 0,0-1 0,1 1 0,-1-1 0,0 1 0,0-1 0,1 1 0,-1-1 0,0 1 0,1-1 0,-1 1 0,0-1 0,1 1 0,0-1 0,1 0 0,0 0 0,0-1 0,0 1 0,0 0 0,0 1 0,0-1 0,1 0 0,-1 1 0,0-1 0,4 1 0,7-2 0,1 0 0,0 1 0,0 1 0,0 1 0,0-1 0,0 2 0,0 0 0,-1 1 0,1 0 0,-1 1 0,24 11 0,-35-14 0,1 1 0,-1 0 0,1 0 0,-1 0 0,0 0 0,0 0 0,1 0 0,-2 0 0,1 1 0,0-1 0,0 1 0,-1 0 0,1-1 0,-1 1 0,0 0 0,0 0 0,0 0 0,0 0 0,-1 0 0,1 0 0,-1 0 0,1 0 0,-1 0 0,0 0 0,-1 4 0,0-1 0,0 1 0,0-1 0,-1 0 0,0 0 0,0 0 0,-1 0 0,1 0 0,-1-1 0,-1 1 0,-7 9 0,-77 107 0,79-104-1365,2-2-5461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1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1 201 24575,'27'3'0,"38"11"0,-2 1 0,62 10 0,66 6 0,-68-13 0,-15 0 0,263-18 0,-347-4 0,-2-1 0,1-4 0,-1 0 0,39-28 0,82-83 0,-85 70 0,-24 19-682,39-21-1,-59 44-6143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2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0 0 24575,'5'1'0,"0"-1"0,-1 0 0,1 2 0,-1-2 0,0 2 0,0-1 0,6 3 0,6 0 0,150 50 0,93 26 0,-221-72 0,2-2 0,0-1 0,79 0 0,-25-1 0,60 7 0,157 6 0,-271-17 0,0-2 0,1-3 0,-1 0 0,-1-2 0,0-1 0,1-2 0,-3-1 0,61-25 0,-26 8-1365,-58 20-5461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3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 8 24575,'115'6'0,"212"38"0,-122-12 0,-153-25 0,19 3 0,75 1 0,566-12 0,-690 0 0,0 0 0,-1-2 0,0 0 0,1-2 0,-2 0 0,1-1 0,0-1 0,-1-1 0,-1-1 0,1-1 0,34-23 0,-38 20-1365,-4 0-5461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4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783 0 24575,'-3'1'0,"1"-1"0,-1 1 0,1-1 0,-1 1 0,1 0 0,0 0 0,-1 0 0,1 0 0,0 0 0,0 1 0,-1-1 0,1 1 0,-3 3 0,-27 29 0,18-18 0,-5 4 0,1 1 0,1 1 0,1 0 0,1 1 0,2 1 0,0 0 0,1 1 0,-11 34 0,12-22 0,1 1 0,3 0 0,0 1 0,3-1 0,0 51 0,4-75 0,0 32 0,-10 71 0,-6-10 0,3-16 0,-3-1 0,-31 97 0,40-167 0,-1 0 0,0-1 0,-2 0 0,0 0 0,-1-1 0,-1-1 0,-1 0 0,-18 20 0,-5 8 0,-10 11 0,42-52 0,-1 0 0,1 0 0,-1 0 0,0-1 0,0 0 0,0 0 0,0 0 0,-1 0 0,-9 2 0,-96 34 0,110-38 0,0-1 0,0 1 0,0 0 0,-1-1 0,1 1 0,0-1 0,0 0 0,-1 1 0,1-1 0,0 0 0,-1 0 0,1 0 0,0 0 0,-1 0 0,1 0 0,0 0 0,-1-1 0,1 1 0,0 0 0,-1-1 0,1 1 0,0-1 0,0 1 0,0-1 0,-1 1 0,1-1 0,0 0 0,0 0 0,0 0 0,0 0 0,0 0 0,0 0 0,0 0 0,1 0 0,-1 0 0,0 0 0,0 0 0,1 0 0,-1 0 0,1-1 0,-1 1 0,1 0 0,0-1 0,-1 1 0,1 0 0,0 0 0,0-1 0,0-2 0,0-7 0,0 0 0,1 0 0,1 0 0,4-19 0,-4 22 0,13-95 0,-16 127 0,-1 4 0,-6 40 0,7-63 14,0 0-1,0 0 0,0 0 0,1 1 1,0-1-1,0 0 0,0 0 1,3 11-1,-2-13-96,0 0 1,0-1-1,0 1 1,0 0-1,1-1 1,0 1-1,-1-1 1,1 1-1,0-1 1,0 0-1,0 0 1,0 0-1,1 0 1,-1 0-1,1-1 1,-1 1-1,5 1 1,12 7-6744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5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191 247 24575,'-2'-1'0,"-1"0"0,1 0 0,-1 0 0,1 0 0,0 0 0,0 0 0,0 0 0,-1-1 0,-1-1 0,-10-6 0,5 5 0,-1 1 0,1 0 0,-1 0 0,-14-1 0,18 3 0,1 1 0,-1-1 0,0 1 0,0 0 0,0 1 0,1-1 0,-1 1 0,-11 3 0,15-3 0,0 1 0,1-1 0,-1 0 0,0 1 0,0-1 0,1 1 0,-1 0 0,1 0 0,-1-1 0,1 1 0,0 0 0,0 0 0,0 0 0,0 0 0,0 0 0,0 1 0,1-1 0,-1 0 0,1 0 0,-1 0 0,1 1 0,0-1 0,0 3 0,-1 7 0,1-1 0,1 1 0,1 12 0,-1-20 0,0 1 0,1-1 0,-1 0 0,1 0 0,-1 0 0,1 0 0,0-1 0,1 1 0,-1 0 0,1-1 0,0 0 0,-1 1 0,5 2 0,-5-4 0,0 0 0,0 0 0,0-1 0,0 1 0,0-1 0,1 0 0,-1 1 0,1-1 0,-1 0 0,0 0 0,1 0 0,-1-1 0,1 1 0,0-1 0,-1 1 0,1-1 0,0 0 0,-1 0 0,1 0 0,-1 0 0,1-1 0,4 0 0,-4 0 0,0-1 0,0 0 0,0 0 0,0 0 0,0 0 0,0 0 0,-1 0 0,1-1 0,-1 1 0,0-1 0,0 1 0,0-1 0,0 0 0,0 0 0,0 0 0,1-5 0,0 0 0,0-1 0,0 1 0,-1 0 0,0-1 0,1-11 0,-1-30 0,-2 54 0,0 2 0,0 0 0,0 0 0,1 1 0,0-1 0,0 0 0,1 0 0,0 0 0,4 9 0,4 6 0,-8-15 0,1-1 0,-1 1 0,1-1 0,0 0 0,7 8 0,-8-12 0,-1 1 0,0-1 0,1 0 0,-1 0 0,1 0 0,-1 0 0,1 0 0,-1-1 0,1 1 0,0 0 0,-1-1 0,1 1 0,0-1 0,0 0 0,-1 1 0,1-1 0,0 0 0,0 0 0,0 0 0,-1-1 0,1 1 0,0 0 0,0 0 0,1-1 0,0 0 0,-1 0 0,0 0 0,0 0 0,1-1 0,-1 1 0,0 0 0,0-1 0,0 0 0,0 1 0,0-1 0,-1 0 0,1 0 0,0 0 0,-1 0 0,0 0 0,1 0 0,-1 0 0,0-1 0,0 1 0,0 0 0,0-1 0,-1 1 0,1-1 0,-1 1 0,1-4 0,1-9 0,-1 1 0,-1 0 0,-1-20 0,0 16 0,-1-209 0,2 474 0,0-241 0,0-1 0,1 1 0,0-1 0,0 1 0,1-1 0,-1 1 0,1-1 0,0 0 0,1 0 0,-1 0 0,1 0 0,6 8 0,-2-5 0,0 1 0,0-2 0,1 1 0,1-1 0,15 11 0,-21-16-227,0-1-1,1 1 1,-1 0-1,1-1 1,5 2-1,3 0-6598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6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0 0 24575,'7'0'0,"4"0"0,4 0 0,0 0-8191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7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150 60 24575,'0'-2'0,"-1"1"0,1-1 0,-1 0 0,0 0 0,1 0 0,-1 1 0,0-1 0,0 0 0,0 1 0,0-1 0,0 0 0,-1 1 0,1 0 0,-3-3 0,1 1 0,-1 0 0,1 0 0,-1 0 0,0 0 0,-4-1 0,6 2 0,-1 1 0,1 0 0,0 0 0,-1 0 0,1 0 0,0 1 0,-1-1 0,1 1 0,-1-1 0,0 1 0,1 0 0,-1 0 0,1 0 0,-1 0 0,1 0 0,-1 1 0,1-1 0,-1 1 0,1-1 0,-1 1 0,1 0 0,0 0 0,-1 0 0,1 1 0,0-1 0,0 0 0,0 1 0,0-1 0,0 1 0,0 0 0,0 0 0,1 0 0,-1 0 0,0 0 0,1 0 0,0 0 0,-1 0 0,1 1 0,-1 3 0,-2 5 0,0 0 0,1 0 0,0 0 0,1 0 0,0 1 0,0-1 0,1 19 0,1-25 0,0 1 0,0-1 0,1 1 0,0-1 0,0 0 0,0 1 0,0-1 0,4 8 0,-4-11 0,1 1 0,0-1 0,-1 0 0,1 0 0,0 1 0,0-1 0,0-1 0,0 1 0,1 0 0,-1 0 0,1-1 0,-1 0 0,1 1 0,-1-1 0,1 0 0,-1 0 0,1 0 0,3 0 0,1 1 0,0-1 0,0 1 0,0-1 0,0-1 0,9 1 0,-14-2 0,0 1 0,0 0 0,0 0 0,0-1 0,0 1 0,0-1 0,0 1 0,0-1 0,0 0 0,0 0 0,0 0 0,0 0 0,-1 0 0,1 0 0,0-1 0,-1 1 0,1-1 0,-1 1 0,1-1 0,-1 1 0,2-4 0,3-9 0,0 0 0,-1 0 0,-1-1 0,0 0 0,2-22 0,-2 19 0,2-78 0,-6 95 0,0 488-1365,0-471-5461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18:12:44.296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1784 0 24575,'-1'27'0,"-1"-1"0,-1 0 0,-11 43 0,-30 73 0,40-132 0,-17 50 0,-3-2 0,-3 0 0,-67 107 0,83-150 0,-1-1 0,-1 0 0,0 0 0,-1-2 0,0 1 0,-1-2 0,-28 18 0,-123 55 0,147-75 0,-8 1 0,-1-1 0,1-1 0,-54 8 0,-23 7 0,-304 78 0,392-97 0,0 0 0,1 1 0,-1 1 0,1 0 0,1 1 0,-28 18 0,-75 65 0,81-61 0,17-11 0,0 0 0,2 2 0,0 0 0,1 1 0,-14 24 0,28-43 0,-3 6 0,0 0 0,0 1 0,1-1 0,0 1 0,0 0 0,1 0 0,0 1 0,0-1 0,1 1 0,1-1 0,0 1 0,-1 14 0,4 96 0,-3 44 0,1-162 0,0-1 0,0 1 0,0 0 0,0 0 0,-1 0 0,1 0 0,-1 0 0,0-1 0,1 1 0,-1 0 0,0 0 0,0-1 0,0 1 0,0-1 0,0 1 0,0-1 0,0 1 0,-1-1 0,-2 2 0,3-2 0,0 0 0,-1-1 0,1 1 0,-1-1 0,0 1 0,1-1 0,-1 0 0,1 0 0,-1 0 0,0 0 0,1 0 0,-1 0 0,1 0 0,-1 0 0,0-1 0,1 1 0,-1 0 0,-1-2 0,-2 0 0,0 0 0,0-1 0,0 0 0,1 0 0,-1 0 0,1 0 0,0-1 0,0 1 0,0-1 0,1 0 0,-1 0 0,-3-6 0,45 66 0,-34-48 0,-1-1 0,1 0 0,1 0 0,0 0 0,0-1 0,0 0 0,0 0 0,1 0 0,0 0 0,9 5 0,-12-9 0,0 0 0,0-1 0,0 0 0,1 1 0,-1-1 0,1 0 0,-1-1 0,0 1 0,1-1 0,-1 1 0,1-1 0,0 0 0,-1 0 0,1-1 0,-1 1 0,1-1 0,-1 1 0,0-1 0,1 0 0,-1-1 0,0 1 0,1 0 0,-1-1 0,0 0 0,0 0 0,3-2 0,2-2-273,0 0 0,0 0 0,-1 0 0,13-15 0,-7 4-6553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298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0 162 24575,'1'-5'0,"1"1"0,-1-1 0,1 1 0,-1 0 0,1-1 0,0 1 0,1 0 0,-1 0 0,1 0 0,0 0 0,5-5 0,6-11 0,0-3 0,-7 14 0,-1-1 0,-1 0 0,0 0 0,5-13 0,-9 68 0,-2 71-1365,1-100-5461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320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164 146 24575,'-2'-2'0,"0"1"0,0-1 0,0 1 0,0 0 0,0 0 0,0 0 0,0 0 0,-1 0 0,1 1 0,0-1 0,-1 1 0,-3-1 0,-31 0 0,26 1 0,7 0 0,-1 0 0,0 0 0,1 0 0,-1 1 0,-7 1 0,10-1 0,0 0 0,0 0 0,0 0 0,0 0 0,0 1 0,1-1 0,-1 0 0,0 1 0,1-1 0,-1 1 0,1 0 0,0-1 0,-1 1 0,0 3 0,-2 0 0,1 1 0,1 0 0,-1 0 0,1 0 0,0 0 0,0 0 0,1 0 0,-1 0 0,1 1 0,1-1 0,0 1 0,-1-1 0,2 10 0,0-14 0,0 0 0,0 1 0,0-1 0,0 0 0,0 1 0,0-1 0,0 0 0,1 0 0,-1 0 0,1 0 0,-1 0 0,1-1 0,0 1 0,0 0 0,0-1 0,0 1 0,0-1 0,0 0 0,0 0 0,1 0 0,2 2 0,1-1 0,0 0 0,0 0 0,0 0 0,0 0 0,1-1 0,-1 0 0,8 0 0,-13-1 0,1 0 0,-1 0 0,1 0 0,-1-1 0,1 1 0,-1 0 0,1-1 0,-1 1 0,0-1 0,1 1 0,-1-1 0,0 0 0,1 1 0,-1-1 0,0 0 0,0 0 0,2-2 0,-1 1 0,-1 0 0,1 0 0,-1-1 0,0 1 0,1 0 0,-1-1 0,0 1 0,-1-1 0,2-3 0,0-5 0,-1 0 0,0 0 0,-1-20 0,0 25 0,-1 2 0,1 0 0,1 1 0,-1-1 0,1-5 0,-1 8 0,0 1 0,0 0 0,0 0 0,0 0 0,0 0 0,0 0 0,0-1 0,1 1 0,-1 0 0,0 0 0,0 0 0,0 0 0,0 0 0,0-1 0,0 1 0,0 0 0,0 0 0,0 0 0,0 0 0,1 0 0,-1 0 0,0-1 0,0 1 0,0 0 0,0 0 0,0 0 0,1 0 0,-1 0 0,0 0 0,0 0 0,0 0 0,0 0 0,0 0 0,1 0 0,-1 0 0,0 0 0,0 0 0,0 0 0,0 0 0,1 0 0,-1 0 0,0 0 0,0 0 0,0 0 0,0 0 0,0 0 0,1 0 0,-1 0 0,0 0 0,0 0 0,0 1 0,0-1 0,0 0 0,0 0 0,1 0 0,-1 0 0,0 0 0,0 0 0,0 0 0,0 1 0,0-1 0,0 0 0,0 0 0,0 0 0,0 0 0,0 1 0,6 9 0,2 13 0,-7-18 0,0 0 0,1-1 0,-1 1 0,1 0 0,0-1 0,1 0 0,-1 1 0,1-1 0,0 0 0,0 0 0,0 0 0,6 5 0,-6-6 0,0-1 0,0 0 0,0 0 0,1 0 0,-1 0 0,1 0 0,-1-1 0,6 2 0,-7-2 0,0-1 0,-1 0 0,1 0 0,-1 1 0,1-1 0,-1 0 0,1-1 0,0 1 0,-1 0 0,1 0 0,-1-1 0,1 1 0,-1-1 0,1 1 0,-1-1 0,1 0 0,-1 1 0,0-1 0,1 0 0,-1 0 0,0 0 0,0 0 0,1 0 0,0-2 0,2-2 0,-1 0 0,0 0 0,0 0 0,0-1 0,0 1 0,-1-1 0,0 0 0,0 1 0,0-1 0,-1 0 0,1-11 0,0-7 0,-3-41 0,0 31 0,0 21 0,0 0 0,-1 1 0,0-1 0,-5-13 0,5 61 0,2 7 0,1 40 0,0-76 0,0 1 0,0-1 0,0 1 0,1-1 0,0 0 0,0 1 0,6 10 0,-7-15 0,1 0 0,-1 1 0,1-1 0,-1 0 0,1 0 0,0 0 0,0 0 0,0 0 0,1 0 0,-1 0 0,0-1 0,1 1 0,-1-1 0,1 0 0,-1 0 0,1 0 0,0 0 0,-1 0 0,1 0 0,3 0 0,34 0-1365,-28-2-5461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321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0 11 24575,'0'-2'0,"2"-1"0,4 1 0,1 0 0,1 0-8191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322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68 22 24575,'-10'0'0,"5"-1"0,0 1 0,1 0 0,-1 1 0,1-1 0,-8 2 0,11-1 0,0-1 0,-1 1 0,1-1 0,0 1 0,0-1 0,0 1 0,0 0 0,0 0 0,0 0 0,0-1 0,0 1 0,0 0 0,0 0 0,0 1 0,0-1 0,1 0 0,-1 0 0,0 0 0,1 0 0,-1 1 0,1-1 0,0 0 0,-1 3 0,0-3 0,1 1 0,0 0 0,-1 0 0,1 0 0,0 0 0,0-1 0,0 1 0,1 0 0,-1 0 0,0 0 0,1-1 0,-1 1 0,1 0 0,-1 0 0,1-1 0,0 1 0,0-1 0,0 1 0,0 0 0,0-1 0,0 0 0,0 1 0,0-1 0,0 0 0,1 1 0,-1-1 0,1 0 0,-1 0 0,1 0 0,-1 0 0,1 0 0,0-1 0,2 2 0,0-1 0,0 1 0,0-1 0,0 0 0,1-1 0,-1 1 0,0-1 0,1 0 0,-1 0 0,0 0 0,0 0 0,0-1 0,1 0 0,4-1 0,-7 1 0,0 0 0,0 0 0,-1 0 0,1 0 0,0 0 0,-1 0 0,1-1 0,0 1 0,-1-1 0,0 1 0,1-1 0,-1 1 0,0-1 0,0 0 0,0 1 0,0-1 0,0 0 0,0 0 0,-1 0 0,1 0 0,0 0 0,-1 0 0,0 0 0,1-2 0,0-6 0,-1 0 0,0 0 0,-2-16 0,2 21 0,0 43 0,0-22 0,0-1 0,0 1 0,4 16 0,0-7-276,-1 1 0,-2 0-1,-1 27 1,0-48 16,0 6-6566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323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86 69 24575,'0'-17'0,"0"12"0,0-1 0,0-1 0,0 1 0,0 0 0,3-9 0,-3 15 0,0 0 0,0-1 0,0 1 0,0 0 0,0-1 0,0 1 0,0 0 0,0 0 0,0-1 0,0 1 0,0 0 0,1-1 0,-1 1 0,0 0 0,0 0 0,0-1 0,0 1 0,1 0 0,-1 0 0,0 0 0,0-1 0,0 1 0,1 0 0,-1 0 0,0 0 0,1-1 0,-1 1 0,4 7 0,-1 14 0,-3-13 0,0-1 0,-1 0 0,0-1 0,0 1 0,0 0 0,-1 0 0,0 0 0,0 0 0,-4 9 0,4-13 0,1 0 0,-1-1 0,1 1 0,-1 0 0,0-1 0,0 1 0,0-1 0,0 0 0,0 0 0,-1 0 0,1 0 0,-1 0 0,1 0 0,-1 0 0,0-1 0,0 0 0,1 1 0,-1-1 0,0 0 0,0 0 0,0-1 0,0 1 0,0-1 0,-5 1 0,8-1 0,-1 0 0,0 0 0,0 0 0,1 0 0,-1 0 0,0 0 0,0 0 0,0 0 0,1-1 0,-1 1 0,0 0 0,1-1 0,-1 1 0,0 0 0,1-1 0,-1 1 0,0-1 0,1 1 0,-1-1 0,0 1 0,1-1 0,-1 1 0,1-1 0,0 0 0,-1 1 0,1-1 0,-1 0 0,1 1 0,-1-2 0,1 2 0,0-1 0,0 1 0,0-1 0,0 1 0,0 0 0,0-1 0,0 1 0,0 0 0,0-1 0,1 1 0,-1 0 0,0-1 0,0 1 0,0 0 0,0-1 0,1 1 0,-1 0 0,0-1 0,0 1 0,1 0 0,-1 0 0,0-1 0,1 1 0,-1-1 0,1 1 0,0-1 0,0 1 0,0 0 0,0-1 0,0 1 0,0 0 0,0 0 0,-1 0 0,1-1 0,0 1 0,0 0 0,1 0 0,1 1 0,0-1 0,0 0 0,0 1 0,0 0 0,0-1 0,-1 1 0,1 0 0,0 0 0,-1 1 0,1-1 0,4 4 0,1 1 0,-1-1 0,9 11 0,10 9 0,-25-24 4,0 0-1,0-1 1,0 1-1,0 0 0,0-1 1,0 1-1,0-1 1,0 1-1,0-1 0,0 1 1,0-1-1,1 0 1,-1 0-1,0 1 1,0-1-1,0 0 0,1 0 1,-1 0-1,0-1 1,0 1-1,0 0 1,1 0-1,-1-1 0,0 1 1,0 0-1,0-1 1,0 1-1,0-1 0,0 1 1,0-1-1,0 0 1,0 0-1,0 1 1,2-3-1,-2 1-117,1 0 0,0-1-1,0 1 1,-1-1 0,1 1 0,-1-1-1,0 0 1,0 0 0,0 0 0,0 1-1,-1-1 1,2-5 0,-2-3-6712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324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249 219 24575,'-57'-1'0,"-64"2"0,118-1 0,0 1 0,0-1 0,0 0 0,0 1 0,0 0 0,0 0 0,0 0 0,0 0 0,0 0 0,0 0 0,1 1 0,-1-1 0,1 1 0,-1 0 0,1 0 0,-1 0 0,1 0 0,-3 4 0,3-2 0,0 0 0,0 0 0,0 0 0,1 0 0,-1 1 0,1-1 0,0 1 0,0-1 0,0 1 0,1-1 0,0 8 0,0-5 0,0-1 0,0 1 0,0-1 0,1 1 0,0-1 0,0 1 0,4 7 0,-4-10 0,1 0 0,1-1 0,-1 1 0,0 0 0,1-1 0,0 1 0,0-1 0,0 0 0,0 0 0,0 0 0,8 4 0,-6-3 0,0-1 0,1 0 0,0 0 0,0 0 0,0-1 0,0 0 0,0 0 0,0 0 0,7 0 0,-12-1 0,1-1 0,0 0 0,0 0 0,0 0 0,-1 0 0,1-1 0,0 1 0,0 0 0,-1-1 0,1 1 0,0-1 0,0 1 0,-1-1 0,1 0 0,-1 0 0,1 0 0,-1 0 0,1 0 0,-1 0 0,1 0 0,-1 0 0,0-1 0,0 1 0,0-1 0,0 1 0,0 0 0,0-1 0,0 0 0,0 1 0,0-1 0,-1 0 0,1 1 0,-1-1 0,1 0 0,-1 0 0,1-1 0,0-8 0,0-1 0,-1 1 0,-1-20 0,0 21 0,1 0 0,0 0 0,0 0 0,4-16 0,-4 26 0,0-1 0,0 1 0,0 0 0,0-1 0,0 1 0,0 0 0,0 0 0,0-1 0,0 1 0,0 0 0,0-1 0,0 1 0,0 0 0,1-1 0,-1 1 0,0 0 0,0 0 0,0-1 0,1 1 0,-1 0 0,0 0 0,0 0 0,1-1 0,-1 1 0,0 0 0,0 0 0,1 0 0,-1 0 0,0 0 0,0-1 0,1 1 0,0 0 0,7 8 0,8 25 0,-11-25 0,3 8 0,0-1 0,14 19 0,-20-30 0,1-1 0,0 0 0,-1 1 0,1-1 0,0 0 0,1-1 0,-1 1 0,0-1 0,1 1 0,-1-1 0,1 0 0,0 0 0,0-1 0,0 1 0,6 1 0,-8-3 0,-1 0 0,0 0 0,1 0 0,-1 0 0,0 0 0,1 0 0,-1 0 0,1-1 0,-1 1 0,0 0 0,1-1 0,-1 0 0,0 1 0,0-1 0,1 1 0,-1-1 0,0 0 0,0 0 0,0 0 0,1-1 0,1-1 0,-1 0 0,0 0 0,0 0 0,0 0 0,0 0 0,0-1 0,1-5 0,1-3 0,-1-1 0,0 1 0,1-19 0,-1-223 0,-4 202 0,0 143 0,3 106 0,0-187 0,0 0 0,0 0 0,1 0 0,0-1 0,9 17 0,4 12 0,-15-33-68,1 0 0,0 0-1,0 0 1,0-1 0,0 1 0,1-1-1,0 1 1,0-1 0,0 0 0,1 0-1,-1-1 1,1 1 0,0-1 0,0 1-1,0-1 1,0-1 0,1 1 0,-1 0-1,10 3 1,2-3-6758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325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 24 24575,'0'-4'0,"4"-1"0,5 0 0,4 1 0,5 1 0,2 1 0,-2 1-8191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326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95 1 24575,'-6'0'0,"-1"0"0,1-1 0,0 2 0,-1-1 0,1 1 0,0 0 0,-7 2 0,11-2 0,0 0 0,0 0 0,1 0 0,-1 0 0,0 0 0,0 1 0,1-1 0,-1 0 0,1 1 0,-1-1 0,1 1 0,0 0 0,-1-1 0,1 1 0,0 0 0,0 0 0,0 0 0,1 0 0,-1 0 0,0 0 0,1 0 0,-1 2 0,-2 8 0,2-1 0,-1 0 0,1 0 0,1 1 0,0-1 0,0 0 0,1 1 0,1-1 0,0 0 0,0 0 0,5 12 0,-6-21 0,-1 0 0,1-1 0,0 1 0,-1-1 0,1 1 0,0-1 0,0 1 0,0-1 0,0 0 0,1 1 0,-1-1 0,0 0 0,0 0 0,1 0 0,-1 0 0,1 0 0,-1 0 0,1 0 0,-1-1 0,1 1 0,-1 0 0,1-1 0,0 1 0,-1-1 0,1 0 0,0 1 0,0-1 0,-1 0 0,1 0 0,0 0 0,-1 0 0,1-1 0,2 1 0,-1-2 0,0 1 0,0 0 0,1-1 0,-1 1 0,0-1 0,0 0 0,-1 0 0,1-1 0,0 1 0,-1 0 0,1-1 0,-1 0 0,0 1 0,0-1 0,2-3 0,2-7 0,0 1 0,-2-1 0,1 0 0,-1 0 0,-1 0 0,-1-1 0,0 1 0,0-1 0,-1 0 0,-1 1 0,-2-15 0,3 38 0,-1 14 0,6 40 0,-1-31 0,2 55 0,-4-27 0,7 0 0,-6-44 0,-1 0 0,1 22 0,-4-18-1365,1-3-5461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21:32:26.327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0 91 24575,'1'-4'0,"0"0"0,-1 0 0,2 0 0,-1 0 0,0 0 0,1 0 0,0 0 0,-1 1 0,2-1 0,-1 0 0,0 1 0,1 0 0,-1 0 0,1-1 0,0 2 0,0-1 0,0 0 0,1 1 0,-1-1 0,1 1 0,-1 0 0,1 0 0,4-2 0,-5 3 0,1-1 0,-1 0 0,1 1 0,0 0 0,-1-1 0,0 1 0,1 1 0,0-1 0,0 1 0,0-1 0,0 1 0,0 0 0,0 1 0,0-1 0,-1 1 0,1-1 0,0 1 0,0 0 0,0 1 0,-1-1 0,1 1 0,-1-1 0,1 1 0,4 4 0,-5-3 0,-1 0 0,1 0 0,-1 1 0,0-1 0,0 0 0,0 1 0,0 0 0,-1 0 0,0-1 0,0 1 0,0 0 0,0 0 0,0 0 0,-1 0 0,1 0 0,-1 0 0,0 0 0,-1 0 0,0 5 0,0-2 0,0-1 0,0 1 0,-1 0 0,0-1 0,0 1 0,0-1 0,-1 0 0,0 0 0,-1-1 0,-5 10 0,5-10 0,-7 11 0,15-11 0,10-2 0,-8-3 0,0 0 0,-1 0 0,1 1 0,-1 0 0,1 0 0,-1 1 0,0 0 0,10 4 0,-13-5 0,1 1 0,-1 0 0,0-1 0,0 1 0,0 0 0,0 0 0,0 0 0,0 1 0,-1-1 0,1 0 0,-1 1 0,1-1 0,-1 0 0,0 1 0,0 0 0,0-1 0,-1 1 0,1 0 0,0 5 0,0-1 0,0 1 0,0 0 0,-1 0 0,-1 0 0,1-1 0,-1 1 0,-3 12 0,3-17 0,0 1 0,0-1 0,-1 1 0,0-1 0,1 1 0,-1-1 0,0 0 0,0 0 0,-1 0 0,1 0 0,0 0 0,-1-1 0,0 1 0,0-1 0,0 1 0,0-1 0,-6 3 0,-2 0-170,0-1-1,-1 0 0,0 0 1,0-1-1,0-1 0,0 0 1,-13 0-1,6-1-6655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9:26:24.809"/>
    </inkml:context>
    <inkml:brush xml:id="br0">
      <inkml:brushProperty name="width" value="0.5" units="cm"/>
      <inkml:brushProperty name="height" value="1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3T02:35:13.405"/>
    </inkml:context>
    <inkml:brush xml:id="br0">
      <inkml:brushProperty name="width" value="0.3" units="cm"/>
      <inkml:brushProperty name="height" value="0.6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29,'764'-17,"-103"5,-486 13,86 19,-202-14,29 4,157 10,-194-17,0 2,70 16,4 1,9 2,53 5,143-25,-176-6,-139 2,-8 1,-1 0,1-1,0 0,-1-1,1 1,0-1,-1-1,1 1,-1-1,1 0,-1 0,8-5,-14 7,0 0,0-1,0 1,0 0,0 0,0 0,0 0,0-1,0 1,0 0,0 0,0 0,0 0,0-1,0 1,0 0,0 0,0 0,0 0,0-1,0 1,0 0,0 0,0 0,0 0,0 0,0-1,-1 1,1 0,0 0,0 0,0 0,0 0,0 0,0 0,-1 0,1-1,0 1,0 0,0 0,0 0,-1 0,1 0,0 0,0 0,0 0,0 0,-1 0,1 0,0 0,0 0,0 0,0 0,-1 0,1 0,-14-2,-50 0,1 2,-1 4,-87 15,15-2,-1010 51,368-68,613-14,0 0,66 16,-81-4,116-13,46 10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9:26:32.796"/>
    </inkml:context>
    <inkml:brush xml:id="br0">
      <inkml:brushProperty name="width" value="0.5" units="cm"/>
      <inkml:brushProperty name="height" value="1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0 299,'1402'0,"-1353"-2,52-9,26-2,545 10,-344 5,-256 0,-31 0,0-2,0-2,59-10,-49 0,-10 2,-1 2,1 1,56-1,-54 8,483-14,-328-10,-126 14,115-12,-134 16,0 2,61 3,-96 2,-18-1,1 0,-1 0,1 0,-1 1,1-1,-1 0,1 0,-1 0,1 0,-1 0,1 0,-1 0,1 0,-1 0,1-1,-1 1,1 0,-1 0,1 0,-1-1,1 1,-1 0,1 0,-1-1,0 1,1 0,-1-1,0 1,1 0,-1-1,0 1,1-1,-1 1,0 0,0-1,1 1,-1-1,0 1,0-1,0 1,0-1,0 1,0-1,0 0,1 0,-1 0,0 0,0 0,0 0,1 0,-1 0,0 0,1 0,-1 0,1 0,-1 0,1 0,-1 1,1-1,1-1,3-2,0 1,0 0,1 0,-1 1,1 0,-1 0,1 0,0 1,0-1,0 1,-1 1,11-1,3-1,214-18,238 11,11 1,-216-11,258-7,728 28,-1019 12,-14 1,152 11,18 2,1385-28,-805-1,-164 1,-785-2,0 0,36-8,-34 5,0 1,26-1,517 4,-275 3,155-2,-423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0T09:26:35.927"/>
    </inkml:context>
    <inkml:brush xml:id="br0">
      <inkml:brushProperty name="width" value="0.5" units="cm"/>
      <inkml:brushProperty name="height" value="1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1 189,'9'0,"1"-1,0-1,-1 0,0 0,16-7,10-2,467-88,-298 62,-95 13,-88 22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9T16:44:28.644"/>
    </inkml:context>
    <inkml:brush xml:id="br0">
      <inkml:brushProperty name="width" value="0.5" units="cm"/>
      <inkml:brushProperty name="height" value="1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0,'500'25,"-4"29,-316-33,-160-18,447 32,466-37,-911 0,0 0,0-2,0 0,31-12,-29 9,0 1,1 0,29-1,-30 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9T16:44:32.254"/>
    </inkml:context>
    <inkml:brush xml:id="br0">
      <inkml:brushProperty name="width" value="0.5" units="cm"/>
      <inkml:brushProperty name="height" value="1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1 84,'152'-10,"-65"3,1182-31,-1085 38,344 12,506 6,-682-20,426-14,120 3,-566 15,1446-2,-1613 13,-21 0,441-11,-299-3,114-27,18-1,-278 30,537 17,126-5,-511-15,308 2,-595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9T16:44:34.104"/>
    </inkml:context>
    <inkml:brush xml:id="br0">
      <inkml:brushProperty name="width" value="0.5" units="cm"/>
      <inkml:brushProperty name="height" value="1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0,'2436'0,"-2390"3,-1 2,0 2,55 16,4 0,20 2,167 24,-183-47,-85-2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9T16:44:37.530"/>
    </inkml:context>
    <inkml:brush xml:id="br0">
      <inkml:brushProperty name="width" value="0.5" units="cm"/>
      <inkml:brushProperty name="height" value="1" units="cm"/>
      <inkml:brushProperty name="color" value="#FFFF99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1,'3'2,"1"0,-1-1,0 1,0-1,1 1,-1-1,1 0,-1 0,1 0,-1-1,1 0,5 1,7 1,193 28,413 6,-110-38,-464 0,54-9,27-2,192 12,-167 2,-131-1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4T04:47:08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02:57:50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1698 250 24575,'-1'26'0,"-1"0"0,-1-1 0,-1 1 0,-2-1 0,0 0 0,-2 0 0,0-1 0,-2 0 0,-1-1 0,-1 0 0,-19 28 0,23-41 0,0 0 0,0-1 0,-1 0 0,-1-1 0,0 1 0,0-2 0,0 0 0,-1 0 0,0-1 0,0 0 0,-1 0 0,1-2 0,-20 6 0,0-1 0,-1-2 0,0-2 0,0 0 0,-37-1 0,48-4 0,-1 0 0,1-2 0,0 0 0,0-1 0,0-1 0,0-1 0,0-1 0,1-1 0,0-1 0,1-1 0,-23-13 0,-88-58 0,19 11 0,83 51 0,18 11 0,0 1 0,0 0 0,-1 1 0,-12-5 0,0 1 0,0-1 0,-26-16 0,25 13 0,-42-17 0,27 17 0,1-3 0,0-1 0,1-2 0,-52-35 0,74 43 0,-40-26 0,51 35 0,1 0 0,-1 1 0,0-1 0,0 1 0,1-1 0,-1 1 0,0 0 0,0 1 0,0-1 0,0 1 0,0 0 0,0 0 0,-5 0 0,7 1 0,0-1 0,1 1 0,-1-1 0,1 1 0,0 0 0,-1-1 0,1 1 0,0 0 0,-1 0 0,1 0 0,0 0 0,0 0 0,0 0 0,0 0 0,0 0 0,0 1 0,0-1 0,0 0 0,0 1 0,0-1 0,1 1 0,-1-1 0,1 0 0,-1 1 0,1-1 0,-1 1 0,1 0 0,0-1 0,0 1 0,0 1 0,0 2 0,0 0 0,0 0 0,1 0 0,-1 0 0,1-1 0,0 1 0,1 0 0,1 5 0,-3-9 0,0-1 0,0 0 0,0 0 0,0 1 0,0-1 0,0 0 0,0 0 0,1 1 0,-1-1 0,0 0 0,0 0 0,0 1 0,0-1 0,0 0 0,0 0 0,1 0 0,-1 1 0,0-1 0,0 0 0,0 0 0,0 0 0,1 0 0,-1 1 0,0-1 0,0 0 0,0 0 0,1 0 0,-1 0 0,0 0 0,0 0 0,1 0 0,-1 0 0,0 1 0,0-1 0,1 0 0,-1 0 0,0 0 0,1 0 0,3-10 0,0-16 0,-6 11 0,-1 0 0,0 0 0,0 1 0,-2-1 0,0 1 0,0 0 0,-9-15 0,5 12 0,1-2 0,-9-35 0,17 54 0,0 0 0,-1 0 0,1-1 0,0 1 0,0 0 0,0-1 0,0 1 0,0 0 0,0 0 0,0-1 0,0 1 0,0 0 0,0-1 0,0 1 0,0 0 0,0-1 0,0 1 0,0 0 0,0 0 0,1-1 0,-1 1 0,0 0 0,0 0 0,0-1 0,0 1 0,0 0 0,1 0 0,-1-1 0,0 1 0,0 0 0,1 0 0,-1 0 0,0-1 0,0 1 0,1 0 0,-1 0 0,13 2 0,12 11 0,-16-7-124,-1 0 0,1-1 0,0 0 0,0-1 0,1 0 0,-1 0-1,1-1 1,0 0 0,0-1 0,11 1 0,3 0-6702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02:58:51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24575,'6'1'0,"0"0"0,1 1 0,-1 0 0,0 1 0,0-1 0,0 1 0,-1 0 0,1 1 0,0-1 0,-1 1 0,0 0 0,8 8 0,6 3 0,1 1 0,2-1 0,-1-1 0,2-1 0,0-1 0,1-1 0,0-2 0,0 0 0,1-1 0,0-1 0,0-2 0,1 0 0,26 0 0,435-4 0,-284-14 0,78-2 0,-230 15 0,-24-1 0,0 1 0,0 1 0,-1 2 0,28 5 0,-46-6 0,0 0 0,0 1 0,-1 0 0,1 1 0,-1-1 0,0 1 0,1 1 0,-2-1 0,1 1 0,0 0 0,-1 1 0,0 0 0,-1 0 0,1 0 0,-1 0 0,0 1 0,5 10 0,6 16 0,-1 1 0,-2 1 0,9 39 0,-12-40 0,-9-33 0,-1 0 0,1 0 0,-1-1 0,0 1 0,1 0 0,-1 0 0,0-1 0,0 1 0,0 0 0,1 0 0,-1 0 0,0 0 0,0-1 0,0 1 0,0 0 0,-1 0 0,1 0 0,0 0 0,0-1 0,0 1 0,-1 0 0,1 0 0,0-1 0,-1 1 0,1 0 0,-1 0 0,1-1 0,0 1 0,-1 0 0,0-1 0,1 1 0,-1-1 0,1 1 0,-1-1 0,0 1 0,1-1 0,-1 1 0,0-1 0,0 1 0,1-1 0,-1 0 0,0 0 0,0 1 0,0-1 0,1 0 0,-1 0 0,-2 0 0,-4 0 0,0 0 0,0-1 0,0 0 0,-13-3 0,4 0 0,14 4 0,-8-1 0,1 0 0,0-1 0,-1 0 0,1-1 0,0 0 0,0 0 0,-14-8 0,23 11 0,0 0 0,0 0 0,-1-1 0,1 1 0,0 0 0,0 0 0,0 0 0,0 0 0,0 0 0,0 0 0,0 0 0,0 0 0,0 0 0,-1 0 0,1 0 0,0 0 0,0 0 0,0-1 0,0 1 0,0 0 0,0 0 0,0 0 0,0 0 0,0 0 0,0 0 0,0 0 0,0-1 0,0 1 0,0 0 0,0 0 0,0 0 0,0 0 0,0 0 0,0 0 0,0 0 0,0-1 0,0 1 0,0 0 0,0 0 0,0 0 0,0 0 0,0 0 0,0 0 0,0 0 0,0 0 0,0-1 0,0 1 0,1 0 0,-1 0 0,0 0 0,0 0 0,0 0 0,0 0 0,0 0 0,0 0 0,0 0 0,0 0 0,0 0 0,1 0 0,-1 0 0,0-1 0,13-1 0,14 3 0,-12 3 0,0 1 0,0 0 0,-1 2 0,0-1 0,23 16 0,-35-20 6,1-1-1,0 1 1,-1-1-1,1 0 0,0 0 1,0 1-1,0-2 1,0 1-1,0 0 1,0-1-1,1 1 1,-1-1-1,0 0 0,0 0 1,0 0-1,0-1 1,0 1-1,0-1 1,0 0-1,0 1 1,5-3-1,-2-1-154,0 1 1,0-1-1,-1 0 1,1 0-1,-1-1 1,-1 0-1,1 1 1,0-2-1,3-5 1,2-3-6678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6T17:07:20.427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2730 1 24575,'-54'1'0,"-1"3"0,-80 17 0,-101 39 0,174-41 0,-103 49 0,-50 44 0,90-45 0,56-28 0,1 3 0,3 4 0,-115 102 0,-150 188 0,264-268 0,26-28 0,2 2 0,2 1 0,-53 80 0,37-28 0,5 2 0,4 2 0,4 1 0,-35 144 0,37-118 0,22-83 0,3 0 0,1 0 0,2 1 0,-4 62 0,12 380 0,4-215 0,11-81 0,0-5 0,-13-129 0,0-11 0,-1-1 0,-7 47 0,4-77 0,1 0 0,-2-1 0,1 1 0,-2-1 0,0 0 0,0 0 0,-2-1 0,1 0 0,-1 0 0,-16 20 0,-26 21 0,-83 70 0,129-120 0,-2 1 0,0 1 0,0-1 0,-1 0 0,1-1 0,-9 5 0,13-8 0,0 1 0,-1-1 0,1 1 0,0-1 0,0 0 0,0 0 0,0 1 0,0-1 0,-1 0 0,1 0 0,0 0 0,0 0 0,0-1 0,0 1 0,0 0 0,-1 0 0,1-1 0,0 1 0,0 0 0,0-1 0,0 1 0,0-1 0,0 0 0,0 1 0,0-1 0,0 0 0,0 0 0,1 1 0,-1-1 0,0 0 0,0 0 0,1 0 0,-1 0 0,0 0 0,1 0 0,-1 0 0,0-2 0,-4-13 0,0 0 0,1-1 0,1 1 0,1-1 0,0 0 0,1 0 0,1-26 0,-2-34 0,0 57 0,-10-56 0,7 122 0,6 310 0,-1-352 0,0-1 0,0 0 0,1 1 0,-1-1 0,1 0 0,0 0 0,0 1 0,0-1 0,0 0 0,1 0 0,-1 0 0,1 0 0,0-1 0,0 1 0,0 0 0,0-1 0,0 1 0,1-1 0,-1 0 0,1 1 0,-1-1 0,1-1 0,0 1 0,0 0 0,0-1 0,0 1 0,0-1 0,0 0 0,0 0 0,1 0 0,-1 0 0,4 0 0,12 2 0,1-1 0,0-1 0,0 0 0,26-3 0,-25 1 0,35-1-1365,-32 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4T03:37:45.919"/>
    </inkml:context>
    <inkml:brush xml:id="br0">
      <inkml:brushProperty name="width" value="0.025" units="cm"/>
      <inkml:brushProperty name="height" value="0.025" units="cm"/>
      <inkml:brushProperty name="color" value="#0000FF"/>
    </inkml:brush>
  </inkml:definitions>
  <inkml:trace contextRef="#ctx0" brushRef="#br0">1511 1 24575,'-11'1'0,"1"1"0,0 0 0,-1 0 0,1 1 0,0 0 0,1 1 0,-1 0 0,1 1 0,-1 0 0,2 0 0,-14 11 0,-27 13 0,17-12 0,0-1 0,-1-2 0,-1-2 0,0 0 0,0-3 0,-1-1 0,0-1 0,-1-2 0,-51 1 0,-50-9 0,-137 3 0,99 26 0,156-24 0,0 2 0,0 0 0,1 1 0,-1 1 0,1 1 0,0 1 0,1 0 0,0 1 0,-31 22 0,41-26 0,0 0 0,0 1 0,0 0 0,0 1 0,1-1 0,0 1 0,1 0 0,-1 1 0,1 0 0,-6 11 0,1 6 0,0 0 0,-7 32 0,16-55 0,-21 54-1365,15-41-5461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59A30-DCBB-45B4-B091-AB4754CADB28}" type="datetimeFigureOut">
              <a:rPr lang="fr-FR" smtClean="0"/>
              <a:t>18/05/2023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C7221-E723-44DE-9EBF-4E661FAAE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52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C7221-E723-44DE-9EBF-4E661FAAEA0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08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A1327-164D-4AB2-A939-1007B8F7CC6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41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398BACA-7FFA-42B8-A60D-FA46C0F42180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897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8EBBCFE-153C-4A82-ABFE-DDDB46AD70E7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7164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532DA96-ABBA-4AD7-810F-B4DDB568DBAC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6680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C502-EC5D-4A06-A36D-E8415D0561D8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85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CBEA-36FD-422B-9E4F-C541CF2394A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6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32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45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08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8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88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43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24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2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80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77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57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56916-E63B-40FE-A23D-632092CD0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10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customXml" Target="../ink/ink8.xml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6" Type="http://schemas.microsoft.com/office/2018/10/relationships/comments" Target="../comments/modernComment_119_6A0CAA9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60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3" Type="http://schemas.openxmlformats.org/officeDocument/2006/relationships/image" Target="../media/image42.png"/><Relationship Id="rId12" Type="http://schemas.openxmlformats.org/officeDocument/2006/relationships/image" Target="../media/image37.PNG"/><Relationship Id="rId17" Type="http://schemas.microsoft.com/office/2018/10/relationships/comments" Target="../comments/modernComment_108_38DD9909.xml"/><Relationship Id="rId2" Type="http://schemas.openxmlformats.org/officeDocument/2006/relationships/image" Target="../media/image4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34.PNG"/><Relationship Id="rId9" Type="http://schemas.openxmlformats.org/officeDocument/2006/relationships/image" Target="../media/image49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48.PNG"/><Relationship Id="rId22" Type="http://schemas.microsoft.com/office/2018/10/relationships/comments" Target="../comments/modernComment_12E_6C7FF1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customXml" Target="../ink/ink12.xml"/><Relationship Id="rId18" Type="http://schemas.openxmlformats.org/officeDocument/2006/relationships/image" Target="../media/image56.PNG"/><Relationship Id="rId3" Type="http://schemas.openxmlformats.org/officeDocument/2006/relationships/image" Target="../media/image52.emf"/><Relationship Id="rId21" Type="http://schemas.openxmlformats.org/officeDocument/2006/relationships/image" Target="../media/image61.PNG"/><Relationship Id="rId7" Type="http://schemas.openxmlformats.org/officeDocument/2006/relationships/customXml" Target="../ink/ink9.xml"/><Relationship Id="rId12" Type="http://schemas.openxmlformats.org/officeDocument/2006/relationships/image" Target="../media/image70.emf"/><Relationship Id="rId17" Type="http://schemas.openxmlformats.org/officeDocument/2006/relationships/image" Target="../media/image67.png"/><Relationship Id="rId2" Type="http://schemas.openxmlformats.org/officeDocument/2006/relationships/image" Target="../media/image62.png"/><Relationship Id="rId16" Type="http://schemas.openxmlformats.org/officeDocument/2006/relationships/image" Target="../media/image650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customXml" Target="../ink/ink11.xml"/><Relationship Id="rId15" Type="http://schemas.openxmlformats.org/officeDocument/2006/relationships/image" Target="../media/image54.png"/><Relationship Id="rId10" Type="http://schemas.openxmlformats.org/officeDocument/2006/relationships/image" Target="../media/image69.emf"/><Relationship Id="rId19" Type="http://schemas.openxmlformats.org/officeDocument/2006/relationships/image" Target="../media/image57.PNG"/><Relationship Id="rId4" Type="http://schemas.openxmlformats.org/officeDocument/2006/relationships/image" Target="../media/image53.emf"/><Relationship Id="rId9" Type="http://schemas.openxmlformats.org/officeDocument/2006/relationships/customXml" Target="../ink/ink10.xml"/><Relationship Id="rId14" Type="http://schemas.openxmlformats.org/officeDocument/2006/relationships/image" Target="../media/image71.emf"/><Relationship Id="rId22" Type="http://schemas.microsoft.com/office/2018/10/relationships/comments" Target="../comments/modernComment_12F_BE601DB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18/10/relationships/comments" Target="../comments/modernComment_10B_B059D55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18/10/relationships/comments" Target="../comments/modernComment_10C_56514DC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20" Type="http://schemas.microsoft.com/office/2018/10/relationships/comments" Target="../comments/modernComment_10D_4391441E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wmf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customXml" Target="../ink/ink14.xml"/><Relationship Id="rId12" Type="http://schemas.openxmlformats.org/officeDocument/2006/relationships/image" Target="../media/image8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11" Type="http://schemas.openxmlformats.org/officeDocument/2006/relationships/image" Target="../media/image80.PNG"/><Relationship Id="rId5" Type="http://schemas.openxmlformats.org/officeDocument/2006/relationships/customXml" Target="../ink/ink13.xml"/><Relationship Id="rId10" Type="http://schemas.openxmlformats.org/officeDocument/2006/relationships/image" Target="../media/image79.PNG"/><Relationship Id="rId4" Type="http://schemas.openxmlformats.org/officeDocument/2006/relationships/image" Target="../media/image69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microsoft.com/office/2018/10/relationships/comments" Target="../comments/modernComment_10E_3A4C75AC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3" Type="http://schemas.openxmlformats.org/officeDocument/2006/relationships/image" Target="../media/image5.jpeg"/><Relationship Id="rId7" Type="http://schemas.openxmlformats.org/officeDocument/2006/relationships/customXml" Target="../ink/ink2.xml"/><Relationship Id="rId12" Type="http://schemas.openxmlformats.org/officeDocument/2006/relationships/image" Target="../media/image6.jpeg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11" Type="http://schemas.openxmlformats.org/officeDocument/2006/relationships/image" Target="../media/image10.emf"/><Relationship Id="rId15" Type="http://schemas.openxmlformats.org/officeDocument/2006/relationships/image" Target="../media/image8.emf"/><Relationship Id="rId4" Type="http://schemas.openxmlformats.org/officeDocument/2006/relationships/customXml" Target="../ink/ink1.xml"/><Relationship Id="rId9" Type="http://schemas.openxmlformats.org/officeDocument/2006/relationships/image" Target="../media/image8.png"/><Relationship Id="rId14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18/10/relationships/comments" Target="../comments/modernComment_13D_5D2EF94A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3" Type="http://schemas.openxmlformats.org/officeDocument/2006/relationships/image" Target="../media/image91.png"/><Relationship Id="rId12" Type="http://schemas.openxmlformats.org/officeDocument/2006/relationships/image" Target="../media/image97.jpeg"/><Relationship Id="rId7" Type="http://schemas.openxmlformats.org/officeDocument/2006/relationships/image" Target="../media/image10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image" Target="../media/image107.png"/><Relationship Id="rId14" Type="http://schemas.openxmlformats.org/officeDocument/2006/relationships/image" Target="../media/image10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customXml" Target="../ink/ink16.xml"/><Relationship Id="rId12" Type="http://schemas.openxmlformats.org/officeDocument/2006/relationships/image" Target="../media/image4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11" Type="http://schemas.openxmlformats.org/officeDocument/2006/relationships/image" Target="../media/image139.png"/><Relationship Id="rId5" Type="http://schemas.openxmlformats.org/officeDocument/2006/relationships/customXml" Target="../ink/ink15.xml"/><Relationship Id="rId10" Type="http://schemas.openxmlformats.org/officeDocument/2006/relationships/customXml" Target="../ink/ink17.xml"/><Relationship Id="rId4" Type="http://schemas.openxmlformats.org/officeDocument/2006/relationships/image" Target="../media/image103.png"/><Relationship Id="rId9" Type="http://schemas.openxmlformats.org/officeDocument/2006/relationships/image" Target="../media/image1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5.jpeg"/><Relationship Id="rId7" Type="http://schemas.openxmlformats.org/officeDocument/2006/relationships/image" Target="../media/image11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microsoft.com/office/2018/10/relationships/comments" Target="../comments/modernComment_1C2_C80419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3.png"/><Relationship Id="rId7" Type="http://schemas.openxmlformats.org/officeDocument/2006/relationships/image" Target="../media/image10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4.png"/><Relationship Id="rId10" Type="http://schemas.openxmlformats.org/officeDocument/2006/relationships/image" Target="../media/image151.png"/><Relationship Id="rId4" Type="http://schemas.openxmlformats.org/officeDocument/2006/relationships/image" Target="../media/image114.png"/><Relationship Id="rId9" Type="http://schemas.openxmlformats.org/officeDocument/2006/relationships/customXml" Target="../ink/ink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microsoft.com/office/2018/10/relationships/comments" Target="../comments/modernComment_122_CB9FE6AD.xml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21_B917C432.xml"/><Relationship Id="rId5" Type="http://schemas.openxmlformats.org/officeDocument/2006/relationships/image" Target="../media/image168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5.PNG"/><Relationship Id="rId7" Type="http://schemas.openxmlformats.org/officeDocument/2006/relationships/image" Target="../media/image128.PNG"/><Relationship Id="rId12" Type="http://schemas.openxmlformats.org/officeDocument/2006/relationships/image" Target="../media/image134.PNG"/><Relationship Id="rId2" Type="http://schemas.openxmlformats.org/officeDocument/2006/relationships/image" Target="../media/image126.png"/><Relationship Id="rId16" Type="http://schemas.microsoft.com/office/2018/10/relationships/comments" Target="../comments/modernComment_1AB_FDB5EF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3.PNG"/><Relationship Id="rId5" Type="http://schemas.openxmlformats.org/officeDocument/2006/relationships/image" Target="../media/image204.png"/><Relationship Id="rId15" Type="http://schemas.openxmlformats.org/officeDocument/2006/relationships/image" Target="../media/image33.PNG"/><Relationship Id="rId10" Type="http://schemas.openxmlformats.org/officeDocument/2006/relationships/image" Target="../media/image131.PNG"/><Relationship Id="rId9" Type="http://schemas.openxmlformats.org/officeDocument/2006/relationships/image" Target="../media/image130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microsoft.com/office/2018/10/relationships/comments" Target="../comments/modernComment_1AE_98EBA084.xml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44.PNG"/><Relationship Id="rId7" Type="http://schemas.openxmlformats.org/officeDocument/2006/relationships/image" Target="../media/image161.png"/><Relationship Id="rId2" Type="http://schemas.openxmlformats.org/officeDocument/2006/relationships/image" Target="../media/image137.PNG"/><Relationship Id="rId16" Type="http://schemas.microsoft.com/office/2018/10/relationships/comments" Target="../comments/modernComment_1AF_29E425C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45.png"/><Relationship Id="rId10" Type="http://schemas.openxmlformats.org/officeDocument/2006/relationships/image" Target="../media/image146.PNG"/><Relationship Id="rId4" Type="http://schemas.openxmlformats.org/officeDocument/2006/relationships/image" Target="../media/image75.PNG"/><Relationship Id="rId9" Type="http://schemas.openxmlformats.org/officeDocument/2006/relationships/image" Target="../media/image1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48.wmf"/><Relationship Id="rId7" Type="http://schemas.openxmlformats.org/officeDocument/2006/relationships/image" Target="../media/image15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0.png"/><Relationship Id="rId4" Type="http://schemas.openxmlformats.org/officeDocument/2006/relationships/image" Target="../media/image149.wmf"/><Relationship Id="rId9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7.xml"/><Relationship Id="rId5" Type="http://schemas.microsoft.com/office/2018/10/relationships/comments" Target="../comments/modernComment_1B2_B1CED71E.xml"/><Relationship Id="rId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emf"/><Relationship Id="rId4" Type="http://schemas.openxmlformats.org/officeDocument/2006/relationships/image" Target="../media/image1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image" Target="../media/image173.png"/><Relationship Id="rId7" Type="http://schemas.openxmlformats.org/officeDocument/2006/relationships/image" Target="../media/image186.emf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0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87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0.png"/><Relationship Id="rId3" Type="http://schemas.openxmlformats.org/officeDocument/2006/relationships/image" Target="../media/image176.png"/><Relationship Id="rId7" Type="http://schemas.openxmlformats.org/officeDocument/2006/relationships/image" Target="../media/image18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00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9" Type="http://schemas.openxmlformats.org/officeDocument/2006/relationships/image" Target="../media/image1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microsoft.com/office/2018/10/relationships/comments" Target="../comments/modernComment_126_788E2FA5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0.png"/><Relationship Id="rId5" Type="http://schemas.openxmlformats.org/officeDocument/2006/relationships/image" Target="../media/image23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0.png"/><Relationship Id="rId3" Type="http://schemas.openxmlformats.org/officeDocument/2006/relationships/image" Target="../media/image186.PNG"/><Relationship Id="rId7" Type="http://schemas.openxmlformats.org/officeDocument/2006/relationships/image" Target="../media/image197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image" Target="../media/image20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image" Target="../media/image2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2490.PNG"/><Relationship Id="rId4" Type="http://schemas.openxmlformats.org/officeDocument/2006/relationships/image" Target="../media/image276.png"/><Relationship Id="rId9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g"/><Relationship Id="rId13" Type="http://schemas.openxmlformats.org/officeDocument/2006/relationships/image" Target="../media/image225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customXml" Target="../ink/ink22.xml"/><Relationship Id="rId17" Type="http://schemas.openxmlformats.org/officeDocument/2006/relationships/image" Target="../media/image222.emf"/><Relationship Id="rId2" Type="http://schemas.openxmlformats.org/officeDocument/2006/relationships/image" Target="../media/image195.png"/><Relationship Id="rId16" Type="http://schemas.openxmlformats.org/officeDocument/2006/relationships/customXml" Target="../ink/ink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11" Type="http://schemas.openxmlformats.org/officeDocument/2006/relationships/image" Target="../media/image204.jpg"/><Relationship Id="rId5" Type="http://schemas.openxmlformats.org/officeDocument/2006/relationships/image" Target="../media/image198.PNG"/><Relationship Id="rId15" Type="http://schemas.openxmlformats.org/officeDocument/2006/relationships/image" Target="../media/image221.emf"/><Relationship Id="rId10" Type="http://schemas.openxmlformats.org/officeDocument/2006/relationships/image" Target="../media/image203.jpg"/><Relationship Id="rId4" Type="http://schemas.openxmlformats.org/officeDocument/2006/relationships/image" Target="../media/image197.PNG"/><Relationship Id="rId9" Type="http://schemas.openxmlformats.org/officeDocument/2006/relationships/image" Target="../media/image202.jpg"/><Relationship Id="rId14" Type="http://schemas.openxmlformats.org/officeDocument/2006/relationships/customXml" Target="../ink/ink2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ustomXml" Target="../ink/ink6.xml"/><Relationship Id="rId7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emf"/><Relationship Id="rId5" Type="http://schemas.openxmlformats.org/officeDocument/2006/relationships/customXml" Target="../ink/ink7.xml"/><Relationship Id="rId4" Type="http://schemas.openxmlformats.org/officeDocument/2006/relationships/image" Target="../media/image131.emf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microsoft.com/office/2018/10/relationships/comments" Target="../comments/modernComment_12B_56A7E4CD.xml"/><Relationship Id="rId4" Type="http://schemas.openxmlformats.org/officeDocument/2006/relationships/image" Target="../media/image1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PNG"/><Relationship Id="rId4" Type="http://schemas.openxmlformats.org/officeDocument/2006/relationships/image" Target="../media/image1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microsoft.com/office/2018/10/relationships/comments" Target="../comments/modernComment_12C_9D97C4FE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5.png"/><Relationship Id="rId4" Type="http://schemas.openxmlformats.org/officeDocument/2006/relationships/image" Target="../media/image2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microsoft.com/office/2018/10/relationships/comments" Target="../comments/modernComment_1C4_8711C266.xml"/><Relationship Id="rId3" Type="http://schemas.openxmlformats.org/officeDocument/2006/relationships/image" Target="../media/image179.png"/><Relationship Id="rId7" Type="http://schemas.openxmlformats.org/officeDocument/2006/relationships/customXml" Target="../ink/ink26.xml"/><Relationship Id="rId12" Type="http://schemas.openxmlformats.org/officeDocument/2006/relationships/image" Target="../media/image243.png"/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11" Type="http://schemas.openxmlformats.org/officeDocument/2006/relationships/customXml" Target="../ink/ink28.xml"/><Relationship Id="rId10" Type="http://schemas.openxmlformats.org/officeDocument/2006/relationships/image" Target="../media/image242.png"/><Relationship Id="rId4" Type="http://schemas.openxmlformats.org/officeDocument/2006/relationships/customXml" Target="../ink/ink25.xml"/><Relationship Id="rId9" Type="http://schemas.openxmlformats.org/officeDocument/2006/relationships/customXml" Target="../ink/ink2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4_49E073B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730.png"/><Relationship Id="rId4" Type="http://schemas.openxmlformats.org/officeDocument/2006/relationships/image" Target="../media/image2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image" Target="../media/image2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0.png"/><Relationship Id="rId4" Type="http://schemas.openxmlformats.org/officeDocument/2006/relationships/image" Target="../media/image2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tiny.ted.com/talks/emily_esfahani_smith_there_s_more_to_life_than_being_happy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2.xml"/><Relationship Id="rId18" Type="http://schemas.openxmlformats.org/officeDocument/2006/relationships/image" Target="../media/image250.emf"/><Relationship Id="rId26" Type="http://schemas.openxmlformats.org/officeDocument/2006/relationships/image" Target="../media/image138.png"/><Relationship Id="rId39" Type="http://schemas.openxmlformats.org/officeDocument/2006/relationships/customXml" Target="../ink/ink45.xml"/><Relationship Id="rId21" Type="http://schemas.openxmlformats.org/officeDocument/2006/relationships/customXml" Target="../ink/ink36.xml"/><Relationship Id="rId34" Type="http://schemas.openxmlformats.org/officeDocument/2006/relationships/image" Target="../media/image1420.PNG"/><Relationship Id="rId42" Type="http://schemas.openxmlformats.org/officeDocument/2006/relationships/image" Target="../media/image1460.PNG"/><Relationship Id="rId7" Type="http://schemas.openxmlformats.org/officeDocument/2006/relationships/image" Target="../media/image224.PNG"/><Relationship Id="rId2" Type="http://schemas.openxmlformats.org/officeDocument/2006/relationships/image" Target="../media/image221.png"/><Relationship Id="rId16" Type="http://schemas.openxmlformats.org/officeDocument/2006/relationships/image" Target="../media/image249.emf"/><Relationship Id="rId29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0.emf"/><Relationship Id="rId11" Type="http://schemas.openxmlformats.org/officeDocument/2006/relationships/customXml" Target="../ink/ink31.xml"/><Relationship Id="rId24" Type="http://schemas.openxmlformats.org/officeDocument/2006/relationships/image" Target="../media/image1370.PNG"/><Relationship Id="rId32" Type="http://schemas.openxmlformats.org/officeDocument/2006/relationships/image" Target="../media/image141.png"/><Relationship Id="rId37" Type="http://schemas.openxmlformats.org/officeDocument/2006/relationships/customXml" Target="../ink/ink44.xml"/><Relationship Id="rId40" Type="http://schemas.openxmlformats.org/officeDocument/2006/relationships/image" Target="../media/image1450.PNG"/><Relationship Id="rId45" Type="http://schemas.openxmlformats.org/officeDocument/2006/relationships/customXml" Target="../ink/ink48.xml"/><Relationship Id="rId5" Type="http://schemas.openxmlformats.org/officeDocument/2006/relationships/customXml" Target="../ink/ink29.xml"/><Relationship Id="rId15" Type="http://schemas.openxmlformats.org/officeDocument/2006/relationships/customXml" Target="../ink/ink33.xml"/><Relationship Id="rId23" Type="http://schemas.openxmlformats.org/officeDocument/2006/relationships/customXml" Target="../ink/ink37.xml"/><Relationship Id="rId28" Type="http://schemas.openxmlformats.org/officeDocument/2006/relationships/image" Target="../media/image139.png"/><Relationship Id="rId36" Type="http://schemas.openxmlformats.org/officeDocument/2006/relationships/image" Target="../media/image1430.PNG"/><Relationship Id="rId10" Type="http://schemas.openxmlformats.org/officeDocument/2006/relationships/image" Target="../media/image254.emf"/><Relationship Id="rId19" Type="http://schemas.openxmlformats.org/officeDocument/2006/relationships/customXml" Target="../ink/ink35.xml"/><Relationship Id="rId31" Type="http://schemas.openxmlformats.org/officeDocument/2006/relationships/customXml" Target="../ink/ink41.xml"/><Relationship Id="rId44" Type="http://schemas.openxmlformats.org/officeDocument/2006/relationships/image" Target="../media/image1470.PNG"/><Relationship Id="rId4" Type="http://schemas.openxmlformats.org/officeDocument/2006/relationships/image" Target="../media/image222.png"/><Relationship Id="rId9" Type="http://schemas.openxmlformats.org/officeDocument/2006/relationships/customXml" Target="../ink/ink30.xml"/><Relationship Id="rId14" Type="http://schemas.openxmlformats.org/officeDocument/2006/relationships/image" Target="../media/image248.emf"/><Relationship Id="rId22" Type="http://schemas.openxmlformats.org/officeDocument/2006/relationships/image" Target="../media/image252.emf"/><Relationship Id="rId27" Type="http://schemas.openxmlformats.org/officeDocument/2006/relationships/customXml" Target="../ink/ink39.xml"/><Relationship Id="rId30" Type="http://schemas.openxmlformats.org/officeDocument/2006/relationships/image" Target="../media/image1400.png"/><Relationship Id="rId35" Type="http://schemas.openxmlformats.org/officeDocument/2006/relationships/customXml" Target="../ink/ink43.xml"/><Relationship Id="rId43" Type="http://schemas.openxmlformats.org/officeDocument/2006/relationships/customXml" Target="../ink/ink47.xml"/><Relationship Id="rId8" Type="http://schemas.openxmlformats.org/officeDocument/2006/relationships/image" Target="../media/image226.PNG"/><Relationship Id="rId3" Type="http://schemas.microsoft.com/office/2007/relationships/hdphoto" Target="../media/hdphoto4.wdp"/><Relationship Id="rId12" Type="http://schemas.openxmlformats.org/officeDocument/2006/relationships/image" Target="../media/image247.emf"/><Relationship Id="rId17" Type="http://schemas.openxmlformats.org/officeDocument/2006/relationships/customXml" Target="../ink/ink34.xml"/><Relationship Id="rId25" Type="http://schemas.openxmlformats.org/officeDocument/2006/relationships/customXml" Target="../ink/ink38.xml"/><Relationship Id="rId33" Type="http://schemas.openxmlformats.org/officeDocument/2006/relationships/customXml" Target="../ink/ink42.xml"/><Relationship Id="rId38" Type="http://schemas.openxmlformats.org/officeDocument/2006/relationships/image" Target="../media/image1440.PNG"/><Relationship Id="rId46" Type="http://schemas.openxmlformats.org/officeDocument/2006/relationships/image" Target="../media/image1480.PNG"/><Relationship Id="rId20" Type="http://schemas.openxmlformats.org/officeDocument/2006/relationships/image" Target="../media/image251.emf"/><Relationship Id="rId41" Type="http://schemas.openxmlformats.org/officeDocument/2006/relationships/customXml" Target="../ink/ink4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8.emf"/><Relationship Id="rId7" Type="http://schemas.openxmlformats.org/officeDocument/2006/relationships/image" Target="../media/image2550.PNG"/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0.png"/><Relationship Id="rId5" Type="http://schemas.openxmlformats.org/officeDocument/2006/relationships/image" Target="../media/image229.emf"/><Relationship Id="rId4" Type="http://schemas.openxmlformats.org/officeDocument/2006/relationships/image" Target="../media/image25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emf"/><Relationship Id="rId4" Type="http://schemas.openxmlformats.org/officeDocument/2006/relationships/image" Target="../media/image2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244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3" Type="http://schemas.openxmlformats.org/officeDocument/2006/relationships/image" Target="../media/image246.emf"/><Relationship Id="rId7" Type="http://schemas.openxmlformats.org/officeDocument/2006/relationships/image" Target="../media/image2820.emf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.xml"/><Relationship Id="rId5" Type="http://schemas.openxmlformats.org/officeDocument/2006/relationships/image" Target="../media/image2810.emf"/><Relationship Id="rId10" Type="http://schemas.openxmlformats.org/officeDocument/2006/relationships/image" Target="../media/image247.png"/><Relationship Id="rId4" Type="http://schemas.openxmlformats.org/officeDocument/2006/relationships/customXml" Target="../ink/ink49.xml"/><Relationship Id="rId9" Type="http://schemas.openxmlformats.org/officeDocument/2006/relationships/image" Target="../media/image283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emf"/><Relationship Id="rId3" Type="http://schemas.openxmlformats.org/officeDocument/2006/relationships/image" Target="../media/image253.emf"/><Relationship Id="rId7" Type="http://schemas.openxmlformats.org/officeDocument/2006/relationships/image" Target="../media/image258.emf"/><Relationship Id="rId12" Type="http://schemas.openxmlformats.org/officeDocument/2006/relationships/image" Target="../media/image261.PNG"/><Relationship Id="rId2" Type="http://schemas.openxmlformats.org/officeDocument/2006/relationships/image" Target="../media/image3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emf"/><Relationship Id="rId11" Type="http://schemas.openxmlformats.org/officeDocument/2006/relationships/image" Target="../media/image2960.png"/><Relationship Id="rId5" Type="http://schemas.openxmlformats.org/officeDocument/2006/relationships/image" Target="../media/image256.emf"/><Relationship Id="rId4" Type="http://schemas.openxmlformats.org/officeDocument/2006/relationships/image" Target="../media/image255.emf"/><Relationship Id="rId9" Type="http://schemas.openxmlformats.org/officeDocument/2006/relationships/image" Target="../media/image260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hyperlink" Target="http://dx.doi.org/10.1103/PhysRevLett.127.027601" TargetMode="External"/><Relationship Id="rId7" Type="http://schemas.openxmlformats.org/officeDocument/2006/relationships/image" Target="../media/image26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68.PNG"/><Relationship Id="rId5" Type="http://schemas.openxmlformats.org/officeDocument/2006/relationships/image" Target="../media/image263.emf"/><Relationship Id="rId10" Type="http://schemas.openxmlformats.org/officeDocument/2006/relationships/image" Target="../media/image267.PNG"/><Relationship Id="rId4" Type="http://schemas.openxmlformats.org/officeDocument/2006/relationships/image" Target="../media/image262.png"/><Relationship Id="rId9" Type="http://schemas.openxmlformats.org/officeDocument/2006/relationships/image" Target="../media/image2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emf"/><Relationship Id="rId13" Type="http://schemas.openxmlformats.org/officeDocument/2006/relationships/image" Target="../media/image281.emf"/><Relationship Id="rId3" Type="http://schemas.openxmlformats.org/officeDocument/2006/relationships/image" Target="../media/image272.emf"/><Relationship Id="rId7" Type="http://schemas.openxmlformats.org/officeDocument/2006/relationships/image" Target="../media/image276.emf"/><Relationship Id="rId12" Type="http://schemas.openxmlformats.org/officeDocument/2006/relationships/image" Target="../media/image280.emf"/><Relationship Id="rId2" Type="http://schemas.openxmlformats.org/officeDocument/2006/relationships/image" Target="../media/image271.PNG"/><Relationship Id="rId16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emf"/><Relationship Id="rId11" Type="http://schemas.openxmlformats.org/officeDocument/2006/relationships/image" Target="../media/image263.emf"/><Relationship Id="rId5" Type="http://schemas.openxmlformats.org/officeDocument/2006/relationships/image" Target="../media/image274.emf"/><Relationship Id="rId15" Type="http://schemas.openxmlformats.org/officeDocument/2006/relationships/image" Target="../media/image283.PNG"/><Relationship Id="rId10" Type="http://schemas.openxmlformats.org/officeDocument/2006/relationships/image" Target="../media/image279.emf"/><Relationship Id="rId4" Type="http://schemas.openxmlformats.org/officeDocument/2006/relationships/image" Target="../media/image273.png"/><Relationship Id="rId9" Type="http://schemas.openxmlformats.org/officeDocument/2006/relationships/image" Target="../media/image278.emf"/><Relationship Id="rId14" Type="http://schemas.openxmlformats.org/officeDocument/2006/relationships/image" Target="../media/image28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image" Target="../media/image3370.emf"/><Relationship Id="rId3" Type="http://schemas.openxmlformats.org/officeDocument/2006/relationships/image" Target="../media/image285.png"/><Relationship Id="rId7" Type="http://schemas.openxmlformats.org/officeDocument/2006/relationships/image" Target="../media/image287.png"/><Relationship Id="rId12" Type="http://schemas.openxmlformats.org/officeDocument/2006/relationships/customXml" Target="../ink/ink5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30.png"/><Relationship Id="rId11" Type="http://schemas.openxmlformats.org/officeDocument/2006/relationships/image" Target="../media/image3360.emf"/><Relationship Id="rId5" Type="http://schemas.openxmlformats.org/officeDocument/2006/relationships/image" Target="../media/image286.png"/><Relationship Id="rId15" Type="http://schemas.openxmlformats.org/officeDocument/2006/relationships/image" Target="../media/image3380.emf"/><Relationship Id="rId10" Type="http://schemas.openxmlformats.org/officeDocument/2006/relationships/customXml" Target="../ink/ink53.xml"/><Relationship Id="rId4" Type="http://schemas.openxmlformats.org/officeDocument/2006/relationships/image" Target="../media/image313.png"/><Relationship Id="rId9" Type="http://schemas.openxmlformats.org/officeDocument/2006/relationships/image" Target="../media/image3350.emf"/><Relationship Id="rId14" Type="http://schemas.openxmlformats.org/officeDocument/2006/relationships/customXml" Target="../ink/ink5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emf"/><Relationship Id="rId2" Type="http://schemas.openxmlformats.org/officeDocument/2006/relationships/customXml" Target="../ink/ink5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3" Type="http://schemas.openxmlformats.org/officeDocument/2006/relationships/image" Target="../media/image226.PNG"/><Relationship Id="rId7" Type="http://schemas.openxmlformats.org/officeDocument/2006/relationships/image" Target="../media/image356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10" Type="http://schemas.openxmlformats.org/officeDocument/2006/relationships/image" Target="../media/image326.png"/><Relationship Id="rId4" Type="http://schemas.openxmlformats.org/officeDocument/2006/relationships/image" Target="../media/image289.PNG"/><Relationship Id="rId9" Type="http://schemas.openxmlformats.org/officeDocument/2006/relationships/image" Target="../media/image3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0.PNG"/><Relationship Id="rId5" Type="http://schemas.openxmlformats.org/officeDocument/2006/relationships/image" Target="../media/image330.png"/><Relationship Id="rId4" Type="http://schemas.openxmlformats.org/officeDocument/2006/relationships/image" Target="../media/image329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98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emf"/><Relationship Id="rId2" Type="http://schemas.openxmlformats.org/officeDocument/2006/relationships/image" Target="../media/image29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4" Type="http://schemas.openxmlformats.org/officeDocument/2006/relationships/image" Target="../media/image30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4094894-0480-42D3-A5B2-D22D77E7447E}"/>
              </a:ext>
            </a:extLst>
          </p:cNvPr>
          <p:cNvSpPr txBox="1">
            <a:spLocks/>
          </p:cNvSpPr>
          <p:nvPr/>
        </p:nvSpPr>
        <p:spPr>
          <a:xfrm>
            <a:off x="915340" y="2438250"/>
            <a:ext cx="6941145" cy="219890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dimensional topological models: 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of strain, disorder, stacking and twist</a:t>
            </a:r>
          </a:p>
          <a:p>
            <a:endParaRPr lang="en-US" sz="28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Marwa </a:t>
            </a:r>
            <a:r>
              <a:rPr lang="en-US" sz="28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Mannaï</a:t>
            </a:r>
            <a:endParaRPr lang="en-US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9" descr="logofst">
            <a:extLst>
              <a:ext uri="{FF2B5EF4-FFF2-40B4-BE49-F238E27FC236}">
                <a16:creationId xmlns:a16="http://schemas.microsoft.com/office/drawing/2014/main" id="{12ADF701-7276-4B74-ABF2-B9EF3178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673" y="205132"/>
            <a:ext cx="1580419" cy="831815"/>
          </a:xfrm>
          <a:prstGeom prst="rect">
            <a:avLst/>
          </a:prstGeom>
          <a:noFill/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4DF283F-5252-4D09-81D3-16FDD21E8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6198" y="-47634"/>
            <a:ext cx="2674155" cy="123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CAAC7-ECB6-437D-B9F1-F872C8572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20524"/>
            <a:ext cx="3028950" cy="123931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BB2CAEA-D319-4329-8459-23178630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</a:t>
            </a:fld>
            <a:endParaRPr lang="fr-FR"/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AECCF9CB-81EA-4999-B4D3-96159471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34397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Outline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634320" y="1462680"/>
            <a:ext cx="7875000" cy="4228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Few words about graphene, Haldane and modified Haldane models 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  <a:endParaRPr lang="en-US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nn-NO" b="1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n-NO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</a:t>
            </a: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under strain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Bilayer modified Haldane model: stacking versus topology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Interplay between strain and twist in twisted bilayer graphene (TBLG)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 &amp; Outlooks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48AA2-77BC-4066-8106-C0B79C96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10</a:t>
            </a:fld>
            <a:endParaRPr lang="fr-FR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14EDE0A-F3CC-4458-91F6-C147A43F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2563595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6400800" y="6314039"/>
            <a:ext cx="1600200" cy="6480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57607718-D22B-4EC1-8A6C-8134AB051BE0}" type="slidenum">
              <a:rPr lang="fr-FR" sz="1400" b="1">
                <a:solidFill>
                  <a:schemeClr val="bg1"/>
                </a:solidFill>
              </a:rPr>
              <a:pPr algn="r">
                <a:defRPr/>
              </a:pPr>
              <a:t>11</a:t>
            </a:fld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81516" y="2801257"/>
            <a:ext cx="480395" cy="614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014011-987C-4085-9829-D8237FC665BA}"/>
              </a:ext>
            </a:extLst>
          </p:cNvPr>
          <p:cNvSpPr txBox="1"/>
          <p:nvPr/>
        </p:nvSpPr>
        <p:spPr>
          <a:xfrm>
            <a:off x="563215" y="3245428"/>
            <a:ext cx="4490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around K and K’: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massless Dirac Hamiltonian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A095AA-F24C-4BE5-BEFC-C46D0183BFF4}"/>
              </a:ext>
            </a:extLst>
          </p:cNvPr>
          <p:cNvSpPr/>
          <p:nvPr/>
        </p:nvSpPr>
        <p:spPr>
          <a:xfrm>
            <a:off x="306489" y="974058"/>
            <a:ext cx="2989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Tight binding Hamiltonian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7CBD03-563D-44D5-B8C6-79F7EB68BAAA}"/>
              </a:ext>
            </a:extLst>
          </p:cNvPr>
          <p:cNvSpPr txBox="1"/>
          <p:nvPr/>
        </p:nvSpPr>
        <p:spPr>
          <a:xfrm>
            <a:off x="678243" y="5807968"/>
            <a:ext cx="3006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K and K’: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Dirac points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0789F8-D3DC-442C-A70E-ABA4C63FE4EB}"/>
              </a:ext>
            </a:extLst>
          </p:cNvPr>
          <p:cNvSpPr txBox="1"/>
          <p:nvPr/>
        </p:nvSpPr>
        <p:spPr>
          <a:xfrm>
            <a:off x="1525374" y="5135316"/>
            <a:ext cx="136270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Valley index</a:t>
            </a:r>
            <a:endParaRPr lang="en-US" sz="1700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09"/>
          <a:stretch/>
        </p:blipFill>
        <p:spPr>
          <a:xfrm>
            <a:off x="362618" y="2225761"/>
            <a:ext cx="631250" cy="915143"/>
          </a:xfrm>
          <a:prstGeom prst="rect">
            <a:avLst/>
          </a:prstGeom>
        </p:spPr>
      </p:pic>
      <p:pic>
        <p:nvPicPr>
          <p:cNvPr id="43" name="Picture 2" descr="RÃ©sultat de recherche d'images pour &quot;les cones de Dirac des graphene cartoon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67" y="1047313"/>
            <a:ext cx="3704075" cy="48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547" y="409520"/>
            <a:ext cx="894453" cy="128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 descr="https://inspirehep.net/record/1256684/files/HoneycombGreen.png">
            <a:extLst>
              <a:ext uri="{FF2B5EF4-FFF2-40B4-BE49-F238E27FC236}">
                <a16:creationId xmlns:a16="http://schemas.microsoft.com/office/drawing/2014/main" id="{D51EBE10-A311-4C48-8203-0875E721A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9" y="439433"/>
            <a:ext cx="1657670" cy="196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13" y="4182557"/>
            <a:ext cx="1543265" cy="22005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7">
                <a:extLst>
                  <a:ext uri="{FF2B5EF4-FFF2-40B4-BE49-F238E27FC236}">
                    <a16:creationId xmlns:a16="http://schemas.microsoft.com/office/drawing/2014/main" id="{C62C79EE-F968-45FA-A020-C75367FFE766}"/>
                  </a:ext>
                </a:extLst>
              </p14:cNvPr>
              <p14:cNvContentPartPr/>
              <p14:nvPr/>
            </p14:nvContentPartPr>
            <p14:xfrm>
              <a:off x="6045191" y="3800906"/>
              <a:ext cx="983160" cy="1510560"/>
            </p14:xfrm>
          </p:contentPart>
        </mc:Choice>
        <mc:Fallback xmlns="">
          <p:pic>
            <p:nvPicPr>
              <p:cNvPr id="27" name="Ink 27">
                <a:extLst>
                  <a:ext uri="{FF2B5EF4-FFF2-40B4-BE49-F238E27FC236}">
                    <a16:creationId xmlns:a16="http://schemas.microsoft.com/office/drawing/2014/main" id="{C62C79EE-F968-45FA-A020-C75367FFE7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36191" y="3791906"/>
                <a:ext cx="1000800" cy="1528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4" y="2267627"/>
            <a:ext cx="3924848" cy="7525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81152" y="2493627"/>
            <a:ext cx="306213" cy="436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97" y="3871448"/>
            <a:ext cx="2229161" cy="3810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4" y="4517328"/>
            <a:ext cx="1438476" cy="41915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15" y="4534869"/>
            <a:ext cx="628738" cy="47631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5" y="1575440"/>
            <a:ext cx="1924319" cy="6382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3" y="5117419"/>
            <a:ext cx="590632" cy="419158"/>
          </a:xfrm>
          <a:prstGeom prst="rect">
            <a:avLst/>
          </a:prstGeom>
        </p:spPr>
      </p:pic>
      <p:sp>
        <p:nvSpPr>
          <p:cNvPr id="25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671653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Electronic properties of </a:t>
            </a:r>
            <a:r>
              <a:rPr lang="en-US" sz="1600" b="1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graphene</a:t>
            </a:r>
            <a:endParaRPr lang="en-US" sz="1600" b="1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" name="ZoneTexte 18">
            <a:extLst>
              <a:ext uri="{FF2B5EF4-FFF2-40B4-BE49-F238E27FC236}">
                <a16:creationId xmlns:a16="http://schemas.microsoft.com/office/drawing/2014/main" id="{C1D40888-AB92-414A-B6D2-B867A472B582}"/>
              </a:ext>
            </a:extLst>
          </p:cNvPr>
          <p:cNvSpPr txBox="1"/>
          <p:nvPr/>
        </p:nvSpPr>
        <p:spPr>
          <a:xfrm>
            <a:off x="41916" y="367025"/>
            <a:ext cx="2311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What is </a:t>
            </a:r>
            <a:r>
              <a:rPr lang="en-US" sz="1600" b="1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graphene</a:t>
            </a: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F0465-9C44-49E4-AD82-B8D6391E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11</a:t>
            </a:fld>
            <a:endParaRPr lang="fr-FR"/>
          </a:p>
        </p:txBody>
      </p:sp>
      <p:sp>
        <p:nvSpPr>
          <p:cNvPr id="30" name="Footer Placeholder 1">
            <a:extLst>
              <a:ext uri="{FF2B5EF4-FFF2-40B4-BE49-F238E27FC236}">
                <a16:creationId xmlns:a16="http://schemas.microsoft.com/office/drawing/2014/main" id="{88A845B1-0B57-402D-B18D-AA9D64826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779215002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16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1516" y="2801257"/>
            <a:ext cx="480395" cy="614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74DDE9-8D33-20B6-CE00-CF9D54A563C5}"/>
                  </a:ext>
                </a:extLst>
              </p:cNvPr>
              <p:cNvSpPr txBox="1"/>
              <p:nvPr/>
            </p:nvSpPr>
            <p:spPr>
              <a:xfrm>
                <a:off x="1405054" y="2734742"/>
                <a:ext cx="4982356" cy="377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invariant</m:t>
                    </m:r>
                    <m:r>
                      <m:rPr>
                        <m:nor/>
                      </m:rP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under</m:t>
                    </m:r>
                  </m:oMath>
                </a14:m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0" u="none" strike="noStrike" baseline="0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Particle-hole symmetry </a:t>
                </a:r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</a:t>
                </a:r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F74DDE9-8D33-20B6-CE00-CF9D54A56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054" y="2734742"/>
                <a:ext cx="4982356" cy="377091"/>
              </a:xfrm>
              <a:prstGeom prst="rect">
                <a:avLst/>
              </a:prstGeom>
              <a:blipFill rotWithShape="0">
                <a:blip r:embed="rId2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8C0FBCE-8EF5-F9B4-890B-9199867EA7F1}"/>
              </a:ext>
            </a:extLst>
          </p:cNvPr>
          <p:cNvSpPr txBox="1"/>
          <p:nvPr/>
        </p:nvSpPr>
        <p:spPr>
          <a:xfrm>
            <a:off x="652916" y="4654164"/>
            <a:ext cx="4752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raphene Hamiltonian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is invariant under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38E4AC-0F32-46CF-CAF2-EF61BF3730CB}"/>
              </a:ext>
            </a:extLst>
          </p:cNvPr>
          <p:cNvSpPr txBox="1"/>
          <p:nvPr/>
        </p:nvSpPr>
        <p:spPr>
          <a:xfrm>
            <a:off x="1927591" y="5091891"/>
            <a:ext cx="83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3E1150-F6B5-3661-67D1-65A57F9B4223}"/>
              </a:ext>
            </a:extLst>
          </p:cNvPr>
          <p:cNvSpPr txBox="1"/>
          <p:nvPr/>
        </p:nvSpPr>
        <p:spPr>
          <a:xfrm>
            <a:off x="1010306" y="5519646"/>
            <a:ext cx="3053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Particle-hole symmetry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678387-3864-A3DB-1584-0752D8AC5C1B}"/>
              </a:ext>
            </a:extLst>
          </p:cNvPr>
          <p:cNvSpPr txBox="1"/>
          <p:nvPr/>
        </p:nvSpPr>
        <p:spPr>
          <a:xfrm>
            <a:off x="1323962" y="5920935"/>
            <a:ext cx="2170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hiral symmetry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43F12CC-A019-93FE-AB6B-CA445EDB0900}"/>
                  </a:ext>
                </a:extLst>
              </p:cNvPr>
              <p:cNvSpPr txBox="1"/>
              <p:nvPr/>
            </p:nvSpPr>
            <p:spPr>
              <a:xfrm>
                <a:off x="1456656" y="3598828"/>
                <a:ext cx="43438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invariant</m:t>
                    </m:r>
                    <m:r>
                      <m:rPr>
                        <m:nor/>
                      </m:rP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under</m:t>
                    </m:r>
                  </m:oMath>
                </a14:m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800" i="0" u="none" strike="noStrike" baseline="0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hiral </a:t>
                </a:r>
                <a:r>
                  <a:rPr lang="en-US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 </a:t>
                </a:r>
                <a:r>
                  <a:rPr lang="en-US" sz="180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</a:t>
                </a:r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43F12CC-A019-93FE-AB6B-CA445EDB0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656" y="3598828"/>
                <a:ext cx="4343834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4" y="799540"/>
            <a:ext cx="1349184" cy="465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7C108-A29B-56E3-7658-16E553C9C723}"/>
              </a:ext>
            </a:extLst>
          </p:cNvPr>
          <p:cNvSpPr txBox="1"/>
          <p:nvPr/>
        </p:nvSpPr>
        <p:spPr>
          <a:xfrm>
            <a:off x="1405054" y="2181085"/>
            <a:ext cx="4777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invariant under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Reversal Symmetry TRS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</a:t>
            </a:r>
          </a:p>
        </p:txBody>
      </p:sp>
      <p:sp>
        <p:nvSpPr>
          <p:cNvPr id="23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85659"/>
            <a:ext cx="1323087" cy="179070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630975" y="6040393"/>
            <a:ext cx="411328" cy="65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7" y="1111208"/>
            <a:ext cx="4944165" cy="695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45E2F1F-8CB1-489F-8E90-CE44598DB05C}"/>
                  </a:ext>
                </a:extLst>
              </p:cNvPr>
              <p:cNvSpPr/>
              <p:nvPr/>
            </p:nvSpPr>
            <p:spPr>
              <a:xfrm>
                <a:off x="1670156" y="3163560"/>
                <a:ext cx="4356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F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conjugation  operator (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hole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5E2F1F-8CB1-489F-8E90-CE44598DB0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156" y="3163560"/>
                <a:ext cx="4356898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9836" r="-420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45E2F1F-8CB1-489F-8E90-CE44598DB05C}"/>
                  </a:ext>
                </a:extLst>
              </p:cNvPr>
              <p:cNvSpPr/>
              <p:nvPr/>
            </p:nvSpPr>
            <p:spPr>
              <a:xfrm>
                <a:off x="1670156" y="4107272"/>
                <a:ext cx="2611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fr-F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chiral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unitary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</a:t>
                </a:r>
                <a:endParaRPr lang="fr-FR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5E2F1F-8CB1-489F-8E90-CE44598DB0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156" y="4107272"/>
                <a:ext cx="2611805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10000" r="-140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cteur droit avec flèche 2"/>
          <p:cNvCxnSpPr/>
          <p:nvPr/>
        </p:nvCxnSpPr>
        <p:spPr>
          <a:xfrm>
            <a:off x="5009761" y="3376899"/>
            <a:ext cx="395220" cy="0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39" y="2808274"/>
            <a:ext cx="1800476" cy="3429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90" y="3570549"/>
            <a:ext cx="1686160" cy="42868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59" y="2197483"/>
            <a:ext cx="1371791" cy="38105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91" y="5118474"/>
            <a:ext cx="1371791" cy="38105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09" y="5512765"/>
            <a:ext cx="2124371" cy="41915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63" y="5917346"/>
            <a:ext cx="2114845" cy="562053"/>
          </a:xfrm>
          <a:prstGeom prst="rect">
            <a:avLst/>
          </a:prstGeom>
        </p:spPr>
      </p:pic>
      <p:sp>
        <p:nvSpPr>
          <p:cNvPr id="27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Symmetry properties of </a:t>
            </a:r>
            <a:r>
              <a:rPr lang="en-US" sz="1600" b="1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graphene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2" y="1687604"/>
            <a:ext cx="142895" cy="37152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45E2F1F-8CB1-489F-8E90-CE44598DB05C}"/>
              </a:ext>
            </a:extLst>
          </p:cNvPr>
          <p:cNvSpPr/>
          <p:nvPr/>
        </p:nvSpPr>
        <p:spPr>
          <a:xfrm>
            <a:off x="736977" y="1734963"/>
            <a:ext cx="197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Pauli matrices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9" t="-11315" b="-1"/>
          <a:stretch/>
        </p:blipFill>
        <p:spPr>
          <a:xfrm>
            <a:off x="958242" y="2142569"/>
            <a:ext cx="549547" cy="42417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9" t="-11315" b="-1"/>
          <a:stretch/>
        </p:blipFill>
        <p:spPr>
          <a:xfrm>
            <a:off x="932014" y="2691797"/>
            <a:ext cx="549547" cy="424171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9" t="-11315" b="-1"/>
          <a:stretch/>
        </p:blipFill>
        <p:spPr>
          <a:xfrm>
            <a:off x="944996" y="3544081"/>
            <a:ext cx="549547" cy="4241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BEB0C-6C45-4C35-B9CF-814531D6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12</a:t>
            </a:fld>
            <a:endParaRPr lang="fr-FR"/>
          </a:p>
        </p:txBody>
      </p:sp>
      <p:sp>
        <p:nvSpPr>
          <p:cNvPr id="36" name="Footer Placeholder 1">
            <a:extLst>
              <a:ext uri="{FF2B5EF4-FFF2-40B4-BE49-F238E27FC236}">
                <a16:creationId xmlns:a16="http://schemas.microsoft.com/office/drawing/2014/main" id="{2D8E2985-919F-4644-BE05-FCDACF4F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954046729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17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17743D3-FAD8-4FA4-8DBB-029D89AF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836" y="2153705"/>
            <a:ext cx="2087547" cy="172495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5"/>
          <a:stretch/>
        </p:blipFill>
        <p:spPr>
          <a:xfrm>
            <a:off x="5527343" y="423076"/>
            <a:ext cx="3658213" cy="1979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A1A1E74-8815-84D6-5658-6FFA79EE0DB0}"/>
                  </a:ext>
                </a:extLst>
              </p:cNvPr>
              <p:cNvSpPr/>
              <p:nvPr/>
            </p:nvSpPr>
            <p:spPr>
              <a:xfrm>
                <a:off x="254264" y="3060615"/>
                <a:ext cx="3006785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breaks inversion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solidFill>
                          <a:srgbClr val="CC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fr-FR" dirty="0"/>
                  <a:t>: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breaks </a:t>
                </a:r>
                <a:r>
                  <a:rPr lang="fr-FR" b="1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TRS</a:t>
                </a:r>
                <a:endParaRPr lang="fr-FR" b="1" dirty="0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A1A1E74-8815-84D6-5658-6FFA79EE0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64" y="3060615"/>
                <a:ext cx="3006785" cy="923330"/>
              </a:xfrm>
              <a:prstGeom prst="rect">
                <a:avLst/>
              </a:prstGeom>
              <a:blipFill rotWithShape="0">
                <a:blip r:embed="rId4"/>
                <a:stretch>
                  <a:fillRect t="-3289" r="-406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39">
            <a:extLst>
              <a:ext uri="{FF2B5EF4-FFF2-40B4-BE49-F238E27FC236}">
                <a16:creationId xmlns:a16="http://schemas.microsoft.com/office/drawing/2014/main" id="{2B38E4AC-0F32-46CF-CAF2-EF61BF3730CB}"/>
              </a:ext>
            </a:extLst>
          </p:cNvPr>
          <p:cNvSpPr txBox="1"/>
          <p:nvPr/>
        </p:nvSpPr>
        <p:spPr>
          <a:xfrm>
            <a:off x="1034500" y="4312531"/>
            <a:ext cx="83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6">
            <a:extLst>
              <a:ext uri="{FF2B5EF4-FFF2-40B4-BE49-F238E27FC236}">
                <a16:creationId xmlns:a16="http://schemas.microsoft.com/office/drawing/2014/main" id="{EC3E1150-F6B5-3661-67D1-65A57F9B4223}"/>
              </a:ext>
            </a:extLst>
          </p:cNvPr>
          <p:cNvSpPr txBox="1"/>
          <p:nvPr/>
        </p:nvSpPr>
        <p:spPr>
          <a:xfrm>
            <a:off x="318203" y="4916735"/>
            <a:ext cx="3053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Particle-hole symmetry</a:t>
            </a:r>
            <a:endParaRPr lang="en-US" dirty="0"/>
          </a:p>
        </p:txBody>
      </p:sp>
      <p:sp>
        <p:nvSpPr>
          <p:cNvPr id="12" name="TextBox 50">
            <a:extLst>
              <a:ext uri="{FF2B5EF4-FFF2-40B4-BE49-F238E27FC236}">
                <a16:creationId xmlns:a16="http://schemas.microsoft.com/office/drawing/2014/main" id="{C7678387-3864-A3DB-1584-0752D8AC5C1B}"/>
              </a:ext>
            </a:extLst>
          </p:cNvPr>
          <p:cNvSpPr txBox="1"/>
          <p:nvPr/>
        </p:nvSpPr>
        <p:spPr>
          <a:xfrm>
            <a:off x="672290" y="5451877"/>
            <a:ext cx="2170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hiral symmetry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1"/>
              <p:cNvSpPr txBox="1"/>
              <p:nvPr/>
            </p:nvSpPr>
            <p:spPr>
              <a:xfrm>
                <a:off x="6467349" y="4171116"/>
                <a:ext cx="2774534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i="0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</a:rPr>
                      <m:t>otal</m:t>
                    </m:r>
                    <m:r>
                      <a:rPr lang="fr-FR" b="0" i="0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fr-FR" b="0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FR" b="0" i="1" dirty="0">
                    <a:solidFill>
                      <a:srgbClr val="CC0066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∯"/>
                        <m:grow m:val="on"/>
                        <m:subHide m:val="on"/>
                        <m:supHide m:val="on"/>
                        <m:ctrlPr>
                          <a:rPr lang="fr-FR" i="1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fr-FR" i="1">
                                <a:solidFill>
                                  <a:srgbClr val="CC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>
                                <a:solidFill>
                                  <a:srgbClr val="CC0066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fr-FR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</a:rPr>
                          <m:t>.ⅆ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solidFill>
                                  <a:srgbClr val="CC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>
                                <a:solidFill>
                                  <a:srgbClr val="CC0066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nary>
                    <m:r>
                      <a:rPr lang="fr-FR">
                        <a:solidFill>
                          <a:srgbClr val="CC0066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fr-FR" b="0" i="1" dirty="0">
                  <a:solidFill>
                    <a:srgbClr val="CC0066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29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49" y="4171116"/>
                <a:ext cx="2774534" cy="477888"/>
              </a:xfrm>
              <a:prstGeom prst="rect">
                <a:avLst/>
              </a:prstGeom>
              <a:blipFill rotWithShape="0">
                <a:blip r:embed="rId5"/>
                <a:stretch>
                  <a:fillRect t="-149367" b="-2126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45E2F1F-8CB1-489F-8E90-CE44598DB05C}"/>
                  </a:ext>
                </a:extLst>
              </p:cNvPr>
              <p:cNvSpPr/>
              <p:nvPr/>
            </p:nvSpPr>
            <p:spPr>
              <a:xfrm>
                <a:off x="444326" y="1965871"/>
                <a:ext cx="1398716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i="0" dirty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fr-FR" i="1" dirty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 dirty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fr-FR" i="0" dirty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45E2F1F-8CB1-489F-8E90-CE44598DB0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6" y="1965871"/>
                <a:ext cx="1398716" cy="404791"/>
              </a:xfrm>
              <a:prstGeom prst="rect">
                <a:avLst/>
              </a:prstGeom>
              <a:blipFill rotWithShape="0">
                <a:blip r:embed="rId6"/>
                <a:stretch>
                  <a:fillRect t="-22388" b="-104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stomShape 8">
            <a:extLst>
              <a:ext uri="{FF2B5EF4-FFF2-40B4-BE49-F238E27FC236}">
                <a16:creationId xmlns:a16="http://schemas.microsoft.com/office/drawing/2014/main" id="{EE1E3DA2-858E-5B8C-50F8-86C2C74F6AB3}"/>
              </a:ext>
            </a:extLst>
          </p:cNvPr>
          <p:cNvSpPr/>
          <p:nvPr/>
        </p:nvSpPr>
        <p:spPr>
          <a:xfrm>
            <a:off x="265768" y="2528330"/>
            <a:ext cx="170339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Symmetries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64876" y="5817285"/>
            <a:ext cx="411328" cy="65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0" y="891656"/>
            <a:ext cx="5039395" cy="10111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08" y="4048914"/>
            <a:ext cx="4334480" cy="83831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25" y="4909122"/>
            <a:ext cx="1819529" cy="41915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05" y="5476738"/>
            <a:ext cx="1819529" cy="504895"/>
          </a:xfrm>
          <a:prstGeom prst="rect">
            <a:avLst/>
          </a:prstGeom>
        </p:spPr>
      </p:pic>
      <p:sp>
        <p:nvSpPr>
          <p:cNvPr id="20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Hamiltonian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B6CAF-5D02-4B60-8F38-25937AFF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13</a:t>
            </a:fld>
            <a:endParaRPr lang="fr-FR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606ACD3C-1645-4B70-9DC0-2ED0536F4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820324328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2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215711-10FA-458E-9350-5766CCD7209B}"/>
                  </a:ext>
                </a:extLst>
              </p:cNvPr>
              <p:cNvSpPr/>
              <p:nvPr/>
            </p:nvSpPr>
            <p:spPr>
              <a:xfrm>
                <a:off x="167861" y="1821045"/>
                <a:ext cx="32193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fr-F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fr-FR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integer</a:t>
                </a:r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Chern</a:t>
                </a:r>
                <a:r>
                  <a:rPr lang="fr-FR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</a:t>
                </a:r>
                <a:endParaRPr lang="fr-FR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1215711-10FA-458E-9350-5766CCD72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61" y="1821045"/>
                <a:ext cx="3219361" cy="369332"/>
              </a:xfrm>
              <a:prstGeom prst="rect">
                <a:avLst/>
              </a:prstGeom>
              <a:blipFill rotWithShape="0">
                <a:blip r:embed="rId2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 27">
            <a:extLst>
              <a:ext uri="{FF2B5EF4-FFF2-40B4-BE49-F238E27FC236}">
                <a16:creationId xmlns:a16="http://schemas.microsoft.com/office/drawing/2014/main" id="{E8A04135-0508-4802-BB78-4467B864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46" y="1753923"/>
            <a:ext cx="2666324" cy="622859"/>
          </a:xfrm>
          <a:prstGeom prst="rect">
            <a:avLst/>
          </a:prstGeom>
          <a:ln>
            <a:solidFill>
              <a:srgbClr val="CC0066"/>
            </a:solidFill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706398F-0AE2-40FA-A0A2-ECE5D2FFB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429" y="2528353"/>
            <a:ext cx="1965584" cy="284770"/>
          </a:xfrm>
          <a:prstGeom prst="rect">
            <a:avLst/>
          </a:prstGeom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8BA463-848E-4E0B-A570-F55D1B518F74}"/>
              </a:ext>
            </a:extLst>
          </p:cNvPr>
          <p:cNvSpPr txBox="1"/>
          <p:nvPr/>
        </p:nvSpPr>
        <p:spPr>
          <a:xfrm>
            <a:off x="167861" y="2957303"/>
            <a:ext cx="8301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Chern</a:t>
            </a:r>
            <a:r>
              <a:rPr lang="en-US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number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signature of the </a:t>
            </a:r>
            <a:r>
              <a:rPr lang="en-US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topological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aspect of the wavefunction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4">
                <a:extLst>
                  <a:ext uri="{FF2B5EF4-FFF2-40B4-BE49-F238E27FC236}">
                    <a16:creationId xmlns:a16="http://schemas.microsoft.com/office/drawing/2014/main" id="{EB7B0491-06ED-859E-4734-7CA1414144BB}"/>
                  </a:ext>
                </a:extLst>
              </p:cNvPr>
              <p:cNvSpPr txBox="1"/>
              <p:nvPr/>
            </p:nvSpPr>
            <p:spPr>
              <a:xfrm>
                <a:off x="2112051" y="3861890"/>
                <a:ext cx="5088665" cy="511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|U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(t))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000" i="1" dirty="0" smtClean="0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p>
                    <m:sSup>
                      <m:sSupPr>
                        <m:ctrlPr>
                          <a:rPr lang="fr-FR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  <m:nary>
                          <m:naryPr>
                            <m:ctrlPr>
                              <a:rPr lang="fr-FR" sz="2000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20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FR" sz="20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r>
                              <a:rPr lang="fr-FR" sz="20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d>
                              <m:dPr>
                                <m:ctrlPr>
                                  <a:rPr lang="fr-FR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 i="1" dirty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fr-FR" sz="2000" i="1" dirty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fr-FR" sz="2000" i="1" dirty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fr-FR" sz="20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|U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B7B0491-06ED-859E-4734-7CA141414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051" y="3861890"/>
                <a:ext cx="5088665" cy="511037"/>
              </a:xfrm>
              <a:prstGeom prst="rect">
                <a:avLst/>
              </a:prstGeom>
              <a:blipFill rotWithShape="0">
                <a:blip r:embed="rId6"/>
                <a:stretch>
                  <a:fillRect l="-1198" b="-216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F48EA9F3-F9BB-8949-D942-E6ACED88D788}"/>
              </a:ext>
            </a:extLst>
          </p:cNvPr>
          <p:cNvSpPr/>
          <p:nvPr/>
        </p:nvSpPr>
        <p:spPr>
          <a:xfrm>
            <a:off x="2615236" y="3462153"/>
            <a:ext cx="1771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Berry phase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(1984)</a:t>
            </a:r>
          </a:p>
          <a:p>
            <a:pPr algn="ctr"/>
            <a:endParaRPr lang="en-US" sz="1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4B897E-2BD1-1CE6-4682-9B64D5A05E0B}"/>
              </a:ext>
            </a:extLst>
          </p:cNvPr>
          <p:cNvSpPr txBox="1"/>
          <p:nvPr/>
        </p:nvSpPr>
        <p:spPr>
          <a:xfrm>
            <a:off x="465982" y="3964885"/>
            <a:ext cx="1767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Bloch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B91BD3-0A4C-9707-D813-9C8B5732CA56}"/>
              </a:ext>
            </a:extLst>
          </p:cNvPr>
          <p:cNvSpPr txBox="1"/>
          <p:nvPr/>
        </p:nvSpPr>
        <p:spPr>
          <a:xfrm>
            <a:off x="5169700" y="3511135"/>
            <a:ext cx="2118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</a:t>
            </a:r>
            <a:r>
              <a:rPr lang="fr-FR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</a:t>
            </a:r>
            <a:endParaRPr lang="en-US" sz="1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2597EE-EC40-B78D-68BE-BD6E585591CE}"/>
              </a:ext>
            </a:extLst>
          </p:cNvPr>
          <p:cNvGrpSpPr/>
          <p:nvPr/>
        </p:nvGrpSpPr>
        <p:grpSpPr>
          <a:xfrm>
            <a:off x="4554466" y="3670227"/>
            <a:ext cx="632160" cy="280080"/>
            <a:chOff x="4581037" y="659238"/>
            <a:chExt cx="632160" cy="28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96DF901-29C4-33B1-9E3D-B477E636271C}"/>
                    </a:ext>
                  </a:extLst>
                </p14:cNvPr>
                <p14:cNvContentPartPr/>
                <p14:nvPr/>
              </p14:nvContentPartPr>
              <p14:xfrm>
                <a:off x="4669237" y="659238"/>
                <a:ext cx="543960" cy="201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E96DF901-29C4-33B1-9E3D-B477E636271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64557" y="653118"/>
                  <a:ext cx="554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D81433D-AE77-1E3D-506B-C978108355DC}"/>
                    </a:ext>
                  </a:extLst>
                </p14:cNvPr>
                <p14:cNvContentPartPr/>
                <p14:nvPr/>
              </p14:nvContentPartPr>
              <p14:xfrm>
                <a:off x="4581037" y="829158"/>
                <a:ext cx="216000" cy="110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3D81433D-AE77-1E3D-506B-C978108355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74917" y="823058"/>
                  <a:ext cx="226800" cy="12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D47268-2E21-5FED-8888-A67152D34F9C}"/>
              </a:ext>
            </a:extLst>
          </p:cNvPr>
          <p:cNvGrpSpPr/>
          <p:nvPr/>
        </p:nvGrpSpPr>
        <p:grpSpPr>
          <a:xfrm>
            <a:off x="3244066" y="3764974"/>
            <a:ext cx="597960" cy="264240"/>
            <a:chOff x="3270637" y="753985"/>
            <a:chExt cx="59796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644686A-33B4-1B8A-87AE-BF3F1F171462}"/>
                    </a:ext>
                  </a:extLst>
                </p14:cNvPr>
                <p14:cNvContentPartPr/>
                <p14:nvPr/>
              </p14:nvContentPartPr>
              <p14:xfrm>
                <a:off x="3270637" y="753985"/>
                <a:ext cx="547560" cy="243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F644686A-33B4-1B8A-87AE-BF3F1F17146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64521" y="747874"/>
                  <a:ext cx="559432" cy="2545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956536A-E143-3282-DF9E-B68971D50473}"/>
                    </a:ext>
                  </a:extLst>
                </p14:cNvPr>
                <p14:cNvContentPartPr/>
                <p14:nvPr/>
              </p14:nvContentPartPr>
              <p14:xfrm>
                <a:off x="3770317" y="994465"/>
                <a:ext cx="98280" cy="23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F956536A-E143-3282-DF9E-B68971D5047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64174" y="989785"/>
                  <a:ext cx="109120" cy="34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9" name="Picture 2" descr="C:\Users\MARWA\Desktop\mmmmm.PNG">
            <a:extLst>
              <a:ext uri="{FF2B5EF4-FFF2-40B4-BE49-F238E27FC236}">
                <a16:creationId xmlns:a16="http://schemas.microsoft.com/office/drawing/2014/main" id="{C8F338F8-636D-120B-BE6C-D25A72223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33728" y="3414430"/>
            <a:ext cx="1097152" cy="1401042"/>
          </a:xfrm>
          <a:prstGeom prst="rect">
            <a:avLst/>
          </a:prstGeom>
          <a:noFill/>
        </p:spPr>
      </p:pic>
      <p:sp>
        <p:nvSpPr>
          <p:cNvPr id="41" name="TextBox 18">
            <a:extLst>
              <a:ext uri="{FF2B5EF4-FFF2-40B4-BE49-F238E27FC236}">
                <a16:creationId xmlns:a16="http://schemas.microsoft.com/office/drawing/2014/main" id="{7B7B3048-720B-7A42-789F-901279019DB2}"/>
              </a:ext>
            </a:extLst>
          </p:cNvPr>
          <p:cNvSpPr txBox="1"/>
          <p:nvPr/>
        </p:nvSpPr>
        <p:spPr>
          <a:xfrm>
            <a:off x="3138250" y="4981663"/>
            <a:ext cx="267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Berry connection</a:t>
            </a: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F0D37070-FD34-07DC-83DB-C5CD7118DD37}"/>
              </a:ext>
            </a:extLst>
          </p:cNvPr>
          <p:cNvSpPr txBox="1"/>
          <p:nvPr/>
        </p:nvSpPr>
        <p:spPr>
          <a:xfrm>
            <a:off x="3150173" y="5447241"/>
            <a:ext cx="369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Berry curvature</a:t>
            </a:r>
          </a:p>
        </p:txBody>
      </p:sp>
      <p:sp>
        <p:nvSpPr>
          <p:cNvPr id="43" name="TextBox 20">
            <a:extLst>
              <a:ext uri="{FF2B5EF4-FFF2-40B4-BE49-F238E27FC236}">
                <a16:creationId xmlns:a16="http://schemas.microsoft.com/office/drawing/2014/main" id="{3EC5C63E-2D71-FD83-F009-00126D6DF4BB}"/>
              </a:ext>
            </a:extLst>
          </p:cNvPr>
          <p:cNvSpPr txBox="1"/>
          <p:nvPr/>
        </p:nvSpPr>
        <p:spPr>
          <a:xfrm>
            <a:off x="3150173" y="5951256"/>
            <a:ext cx="397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Chern</a:t>
            </a:r>
            <a:r>
              <a:rPr lang="en-US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number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Berry flux in the BZ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93259AD-5A96-BDE1-2A32-ABB1D92997DC}"/>
                  </a:ext>
                </a:extLst>
              </p:cNvPr>
              <p:cNvSpPr txBox="1"/>
              <p:nvPr/>
            </p:nvSpPr>
            <p:spPr>
              <a:xfrm>
                <a:off x="2199962" y="1100517"/>
                <a:ext cx="6056934" cy="4047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</a:t>
                </a:r>
                <a:r>
                  <a:rPr lang="en-US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Anomalous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Hall effect </a:t>
                </a:r>
                <a:r>
                  <a:rPr lang="en-US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(QAHE)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fr-FR" b="0" i="0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993259AD-5A96-BDE1-2A32-ABB1D9299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962" y="1100517"/>
                <a:ext cx="6056934" cy="404791"/>
              </a:xfrm>
              <a:prstGeom prst="rect">
                <a:avLst/>
              </a:prstGeom>
              <a:blipFill rotWithShape="0">
                <a:blip r:embed="rId16"/>
                <a:stretch>
                  <a:fillRect l="-906" t="-1515" b="-2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7706380" y="4728149"/>
            <a:ext cx="1437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Michael Berry</a:t>
            </a:r>
          </a:p>
        </p:txBody>
      </p:sp>
      <p:sp>
        <p:nvSpPr>
          <p:cNvPr id="51" name="TextBox 17">
            <a:extLst>
              <a:ext uri="{FF2B5EF4-FFF2-40B4-BE49-F238E27FC236}">
                <a16:creationId xmlns:a16="http://schemas.microsoft.com/office/drawing/2014/main" id="{443B5A9A-8D36-48E5-81C5-086BA6466721}"/>
              </a:ext>
            </a:extLst>
          </p:cNvPr>
          <p:cNvSpPr txBox="1"/>
          <p:nvPr/>
        </p:nvSpPr>
        <p:spPr>
          <a:xfrm>
            <a:off x="390334" y="580492"/>
            <a:ext cx="5263491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conductivity of the Haldane model is quantized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5982" y="1012166"/>
                <a:ext cx="1621726" cy="582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000" b="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fr-FR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fr-FR" sz="2000" b="1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fr-FR" sz="2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82" y="1012166"/>
                <a:ext cx="1621726" cy="582980"/>
              </a:xfrm>
              <a:prstGeom prst="rect">
                <a:avLst/>
              </a:prstGeom>
              <a:blipFill rotWithShape="0">
                <a:blip r:embed="rId17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13" y="4870332"/>
            <a:ext cx="1771897" cy="5334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95" y="5794727"/>
            <a:ext cx="1829055" cy="6858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85" y="4395004"/>
            <a:ext cx="1552792" cy="5811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95" y="5445600"/>
            <a:ext cx="1562318" cy="419158"/>
          </a:xfrm>
          <a:prstGeom prst="rect">
            <a:avLst/>
          </a:prstGeom>
        </p:spPr>
      </p:pic>
      <p:sp>
        <p:nvSpPr>
          <p:cNvPr id="44" name="TextBox 18">
            <a:extLst>
              <a:ext uri="{FF2B5EF4-FFF2-40B4-BE49-F238E27FC236}">
                <a16:creationId xmlns:a16="http://schemas.microsoft.com/office/drawing/2014/main" id="{7B7B3048-720B-7A42-789F-901279019DB2}"/>
              </a:ext>
            </a:extLst>
          </p:cNvPr>
          <p:cNvSpPr txBox="1"/>
          <p:nvPr/>
        </p:nvSpPr>
        <p:spPr>
          <a:xfrm>
            <a:off x="3163493" y="4500891"/>
            <a:ext cx="267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Berry phase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EAE81A-2333-4406-83A3-1F41B3E1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14</a:t>
            </a:fld>
            <a:endParaRPr lang="fr-FR"/>
          </a:p>
        </p:txBody>
      </p:sp>
      <p:sp>
        <p:nvSpPr>
          <p:cNvPr id="46" name="Footer Placeholder 1">
            <a:extLst>
              <a:ext uri="{FF2B5EF4-FFF2-40B4-BE49-F238E27FC236}">
                <a16:creationId xmlns:a16="http://schemas.microsoft.com/office/drawing/2014/main" id="{4C4AD15B-03B0-46CA-9180-E5978619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1939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2" grpId="0"/>
      <p:bldP spid="41" grpId="0"/>
      <p:bldP spid="42" grpId="0"/>
      <p:bldP spid="43" grpId="0"/>
      <p:bldP spid="47" grpId="0"/>
      <p:bldP spid="44" grpId="0"/>
    </p:bldLst>
  </p:timing>
  <p:extLst mod="1">
    <p:ext uri="{6950BFC3-D8DA-4A85-94F7-54DA5524770B}">
      <p188:commentRel xmlns="" xmlns:p188="http://schemas.microsoft.com/office/powerpoint/2018/8/main" r:id="rId2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34" y="842651"/>
            <a:ext cx="3849879" cy="24002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97" y="3468923"/>
            <a:ext cx="2832524" cy="24353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9" y="3453343"/>
            <a:ext cx="3223496" cy="24133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38896"/>
            <a:ext cx="3174009" cy="23762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38666" y="998913"/>
            <a:ext cx="1656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Haldane, PRL (1988)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019" y="5904255"/>
            <a:ext cx="3171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 (trivial) insulator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8744" y="5897343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33841" y="5958183"/>
            <a:ext cx="2659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Topological</a:t>
            </a:r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insulator</a:t>
            </a:r>
            <a:endParaRPr lang="fr-FR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9DBF4C-CA95-497C-BAC2-47C14EACA819}"/>
              </a:ext>
            </a:extLst>
          </p:cNvPr>
          <p:cNvSpPr txBox="1"/>
          <p:nvPr/>
        </p:nvSpPr>
        <p:spPr>
          <a:xfrm>
            <a:off x="259307" y="1110417"/>
            <a:ext cx="4596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Haldane phase </a:t>
            </a:r>
            <a:r>
              <a:rPr lang="fr-FR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</a:t>
            </a:r>
            <a:r>
              <a:rPr lang="fr-FR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  <p:sp>
        <p:nvSpPr>
          <p:cNvPr id="17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</a:p>
        </p:txBody>
      </p:sp>
      <p:sp>
        <p:nvSpPr>
          <p:cNvPr id="19" name="Forme libre 18"/>
          <p:cNvSpPr/>
          <p:nvPr/>
        </p:nvSpPr>
        <p:spPr>
          <a:xfrm>
            <a:off x="5011284" y="2581154"/>
            <a:ext cx="1036113" cy="1061873"/>
          </a:xfrm>
          <a:custGeom>
            <a:avLst/>
            <a:gdLst>
              <a:gd name="connsiteX0" fmla="*/ 656324 w 656324"/>
              <a:gd name="connsiteY0" fmla="*/ 0 h 2267581"/>
              <a:gd name="connsiteX1" fmla="*/ 29003 w 656324"/>
              <a:gd name="connsiteY1" fmla="*/ 1201479 h 2267581"/>
              <a:gd name="connsiteX2" fmla="*/ 103431 w 656324"/>
              <a:gd name="connsiteY2" fmla="*/ 2200940 h 2267581"/>
              <a:gd name="connsiteX3" fmla="*/ 92798 w 656324"/>
              <a:gd name="connsiteY3" fmla="*/ 2179674 h 2267581"/>
              <a:gd name="connsiteX4" fmla="*/ 92798 w 656324"/>
              <a:gd name="connsiteY4" fmla="*/ 2222205 h 226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324" h="2267581">
                <a:moveTo>
                  <a:pt x="656324" y="0"/>
                </a:moveTo>
                <a:cubicBezTo>
                  <a:pt x="388738" y="417328"/>
                  <a:pt x="121152" y="834656"/>
                  <a:pt x="29003" y="1201479"/>
                </a:cubicBezTo>
                <a:cubicBezTo>
                  <a:pt x="-63146" y="1568302"/>
                  <a:pt x="92798" y="2037907"/>
                  <a:pt x="103431" y="2200940"/>
                </a:cubicBezTo>
                <a:cubicBezTo>
                  <a:pt x="114064" y="2363973"/>
                  <a:pt x="94570" y="2176130"/>
                  <a:pt x="92798" y="2179674"/>
                </a:cubicBezTo>
                <a:cubicBezTo>
                  <a:pt x="91026" y="2183218"/>
                  <a:pt x="91912" y="2202711"/>
                  <a:pt x="92798" y="2222205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2427301" y="2601164"/>
            <a:ext cx="3069843" cy="1585788"/>
          </a:xfrm>
          <a:custGeom>
            <a:avLst/>
            <a:gdLst>
              <a:gd name="connsiteX0" fmla="*/ 656324 w 656324"/>
              <a:gd name="connsiteY0" fmla="*/ 0 h 2267581"/>
              <a:gd name="connsiteX1" fmla="*/ 29003 w 656324"/>
              <a:gd name="connsiteY1" fmla="*/ 1201479 h 2267581"/>
              <a:gd name="connsiteX2" fmla="*/ 103431 w 656324"/>
              <a:gd name="connsiteY2" fmla="*/ 2200940 h 2267581"/>
              <a:gd name="connsiteX3" fmla="*/ 92798 w 656324"/>
              <a:gd name="connsiteY3" fmla="*/ 2179674 h 2267581"/>
              <a:gd name="connsiteX4" fmla="*/ 92798 w 656324"/>
              <a:gd name="connsiteY4" fmla="*/ 2222205 h 226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324" h="2267581">
                <a:moveTo>
                  <a:pt x="656324" y="0"/>
                </a:moveTo>
                <a:cubicBezTo>
                  <a:pt x="388738" y="417328"/>
                  <a:pt x="121152" y="834656"/>
                  <a:pt x="29003" y="1201479"/>
                </a:cubicBezTo>
                <a:cubicBezTo>
                  <a:pt x="-63146" y="1568302"/>
                  <a:pt x="92798" y="2037907"/>
                  <a:pt x="103431" y="2200940"/>
                </a:cubicBezTo>
                <a:cubicBezTo>
                  <a:pt x="114064" y="2363973"/>
                  <a:pt x="94570" y="2176130"/>
                  <a:pt x="92798" y="2179674"/>
                </a:cubicBezTo>
                <a:cubicBezTo>
                  <a:pt x="91026" y="2183218"/>
                  <a:pt x="91912" y="2202711"/>
                  <a:pt x="92798" y="222220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 flipH="1">
            <a:off x="7619900" y="2097198"/>
            <a:ext cx="996463" cy="1545829"/>
          </a:xfrm>
          <a:custGeom>
            <a:avLst/>
            <a:gdLst>
              <a:gd name="connsiteX0" fmla="*/ 656324 w 656324"/>
              <a:gd name="connsiteY0" fmla="*/ 0 h 2267581"/>
              <a:gd name="connsiteX1" fmla="*/ 29003 w 656324"/>
              <a:gd name="connsiteY1" fmla="*/ 1201479 h 2267581"/>
              <a:gd name="connsiteX2" fmla="*/ 103431 w 656324"/>
              <a:gd name="connsiteY2" fmla="*/ 2200940 h 2267581"/>
              <a:gd name="connsiteX3" fmla="*/ 92798 w 656324"/>
              <a:gd name="connsiteY3" fmla="*/ 2179674 h 2267581"/>
              <a:gd name="connsiteX4" fmla="*/ 92798 w 656324"/>
              <a:gd name="connsiteY4" fmla="*/ 2222205 h 226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324" h="2267581">
                <a:moveTo>
                  <a:pt x="656324" y="0"/>
                </a:moveTo>
                <a:cubicBezTo>
                  <a:pt x="388738" y="417328"/>
                  <a:pt x="121152" y="834656"/>
                  <a:pt x="29003" y="1201479"/>
                </a:cubicBezTo>
                <a:cubicBezTo>
                  <a:pt x="-63146" y="1568302"/>
                  <a:pt x="92798" y="2037907"/>
                  <a:pt x="103431" y="2200940"/>
                </a:cubicBezTo>
                <a:cubicBezTo>
                  <a:pt x="114064" y="2363973"/>
                  <a:pt x="94570" y="2176130"/>
                  <a:pt x="92798" y="2179674"/>
                </a:cubicBezTo>
                <a:cubicBezTo>
                  <a:pt x="91026" y="2183218"/>
                  <a:pt x="91912" y="2202711"/>
                  <a:pt x="92798" y="2222205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01DEC-A2EF-3DCA-4A22-AC13821C2EC1}"/>
              </a:ext>
            </a:extLst>
          </p:cNvPr>
          <p:cNvSpPr txBox="1"/>
          <p:nvPr/>
        </p:nvSpPr>
        <p:spPr>
          <a:xfrm>
            <a:off x="0" y="442499"/>
            <a:ext cx="8753666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Topological Matter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phase is characterized by a topological invariant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88DE03-93FD-4A05-BE96-DB0C1879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15</a:t>
            </a:fld>
            <a:endParaRPr lang="fr-FR"/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2DBCDD26-94FB-4ADA-B13A-6950F2F1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958677330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7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2" y="762962"/>
            <a:ext cx="3659929" cy="1996264"/>
          </a:xfrm>
          <a:prstGeom prst="rect">
            <a:avLst/>
          </a:prstGeom>
        </p:spPr>
      </p:pic>
      <p:pic>
        <p:nvPicPr>
          <p:cNvPr id="318" name="Image 12"/>
          <p:cNvPicPr/>
          <p:nvPr/>
        </p:nvPicPr>
        <p:blipFill>
          <a:blip r:embed="rId3"/>
          <a:stretch/>
        </p:blipFill>
        <p:spPr>
          <a:xfrm>
            <a:off x="5658825" y="3087013"/>
            <a:ext cx="3203186" cy="2699161"/>
          </a:xfrm>
          <a:prstGeom prst="rect">
            <a:avLst/>
          </a:prstGeom>
          <a:ln>
            <a:noFill/>
          </a:ln>
        </p:spPr>
      </p:pic>
      <p:sp>
        <p:nvSpPr>
          <p:cNvPr id="310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</a:p>
        </p:txBody>
      </p:sp>
      <p:sp>
        <p:nvSpPr>
          <p:cNvPr id="311" name="CustomShape 3"/>
          <p:cNvSpPr/>
          <p:nvPr/>
        </p:nvSpPr>
        <p:spPr>
          <a:xfrm>
            <a:off x="-116731" y="381565"/>
            <a:ext cx="3453840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2" name="Image 6"/>
          <p:cNvPicPr/>
          <p:nvPr/>
        </p:nvPicPr>
        <p:blipFill>
          <a:blip r:embed="rId4"/>
          <a:stretch/>
        </p:blipFill>
        <p:spPr>
          <a:xfrm>
            <a:off x="5306715" y="723950"/>
            <a:ext cx="3453804" cy="2180723"/>
          </a:xfrm>
          <a:prstGeom prst="rect">
            <a:avLst/>
          </a:prstGeom>
          <a:ln>
            <a:noFill/>
          </a:ln>
        </p:spPr>
      </p:pic>
      <p:sp>
        <p:nvSpPr>
          <p:cNvPr id="313" name="CustomShape 4"/>
          <p:cNvSpPr/>
          <p:nvPr/>
        </p:nvSpPr>
        <p:spPr>
          <a:xfrm>
            <a:off x="5941653" y="381565"/>
            <a:ext cx="2567857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model on ribbon</a:t>
            </a:r>
            <a:endParaRPr lang="en-US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5" name="Image 9"/>
          <p:cNvPicPr/>
          <p:nvPr/>
        </p:nvPicPr>
        <p:blipFill>
          <a:blip r:embed="rId5"/>
          <a:stretch/>
        </p:blipFill>
        <p:spPr>
          <a:xfrm>
            <a:off x="53826" y="2971846"/>
            <a:ext cx="2565000" cy="2595838"/>
          </a:xfrm>
          <a:prstGeom prst="rect">
            <a:avLst/>
          </a:prstGeom>
          <a:ln>
            <a:noFill/>
          </a:ln>
        </p:spPr>
      </p:pic>
      <p:sp>
        <p:nvSpPr>
          <p:cNvPr id="316" name="CustomShape 5"/>
          <p:cNvSpPr/>
          <p:nvPr/>
        </p:nvSpPr>
        <p:spPr>
          <a:xfrm>
            <a:off x="118493" y="5583198"/>
            <a:ext cx="2479033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Trivial phases         </a:t>
            </a:r>
          </a:p>
          <a:p>
            <a:pPr algn="ctr">
              <a:lnSpc>
                <a:spcPct val="100000"/>
              </a:lnSpc>
            </a:pPr>
            <a:r>
              <a:rPr lang="en-US" sz="1700" b="0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</a:t>
            </a:r>
            <a:r>
              <a:rPr lang="en-US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edge states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7" name="Image 11"/>
          <p:cNvPicPr/>
          <p:nvPr/>
        </p:nvPicPr>
        <p:blipFill>
          <a:blip r:embed="rId6"/>
          <a:stretch/>
        </p:blipFill>
        <p:spPr>
          <a:xfrm>
            <a:off x="2549226" y="2979707"/>
            <a:ext cx="3045627" cy="2672935"/>
          </a:xfrm>
          <a:prstGeom prst="rect">
            <a:avLst/>
          </a:prstGeom>
          <a:ln>
            <a:noFill/>
          </a:ln>
        </p:spPr>
      </p:pic>
      <p:sp>
        <p:nvSpPr>
          <p:cNvPr id="322" name="CustomShape 8"/>
          <p:cNvSpPr/>
          <p:nvPr/>
        </p:nvSpPr>
        <p:spPr>
          <a:xfrm>
            <a:off x="2349573" y="5603834"/>
            <a:ext cx="3592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Topological phases         </a:t>
            </a:r>
          </a:p>
          <a:p>
            <a:pPr algn="ctr"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Edge states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Forme libre 19"/>
          <p:cNvSpPr/>
          <p:nvPr/>
        </p:nvSpPr>
        <p:spPr>
          <a:xfrm flipH="1">
            <a:off x="2923336" y="2007441"/>
            <a:ext cx="683900" cy="1374050"/>
          </a:xfrm>
          <a:custGeom>
            <a:avLst/>
            <a:gdLst>
              <a:gd name="connsiteX0" fmla="*/ 656324 w 656324"/>
              <a:gd name="connsiteY0" fmla="*/ 0 h 2267581"/>
              <a:gd name="connsiteX1" fmla="*/ 29003 w 656324"/>
              <a:gd name="connsiteY1" fmla="*/ 1201479 h 2267581"/>
              <a:gd name="connsiteX2" fmla="*/ 103431 w 656324"/>
              <a:gd name="connsiteY2" fmla="*/ 2200940 h 2267581"/>
              <a:gd name="connsiteX3" fmla="*/ 92798 w 656324"/>
              <a:gd name="connsiteY3" fmla="*/ 2179674 h 2267581"/>
              <a:gd name="connsiteX4" fmla="*/ 92798 w 656324"/>
              <a:gd name="connsiteY4" fmla="*/ 2222205 h 226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324" h="2267581">
                <a:moveTo>
                  <a:pt x="656324" y="0"/>
                </a:moveTo>
                <a:cubicBezTo>
                  <a:pt x="388738" y="417328"/>
                  <a:pt x="121152" y="834656"/>
                  <a:pt x="29003" y="1201479"/>
                </a:cubicBezTo>
                <a:cubicBezTo>
                  <a:pt x="-63146" y="1568302"/>
                  <a:pt x="92798" y="2037907"/>
                  <a:pt x="103431" y="2200940"/>
                </a:cubicBezTo>
                <a:cubicBezTo>
                  <a:pt x="114064" y="2363973"/>
                  <a:pt x="94570" y="2176130"/>
                  <a:pt x="92798" y="2179674"/>
                </a:cubicBezTo>
                <a:cubicBezTo>
                  <a:pt x="91026" y="2183218"/>
                  <a:pt x="91912" y="2202711"/>
                  <a:pt x="92798" y="2222205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358338" y="2349582"/>
            <a:ext cx="1246233" cy="1031909"/>
          </a:xfrm>
          <a:custGeom>
            <a:avLst/>
            <a:gdLst>
              <a:gd name="connsiteX0" fmla="*/ 656324 w 656324"/>
              <a:gd name="connsiteY0" fmla="*/ 0 h 2267581"/>
              <a:gd name="connsiteX1" fmla="*/ 29003 w 656324"/>
              <a:gd name="connsiteY1" fmla="*/ 1201479 h 2267581"/>
              <a:gd name="connsiteX2" fmla="*/ 103431 w 656324"/>
              <a:gd name="connsiteY2" fmla="*/ 2200940 h 2267581"/>
              <a:gd name="connsiteX3" fmla="*/ 92798 w 656324"/>
              <a:gd name="connsiteY3" fmla="*/ 2179674 h 2267581"/>
              <a:gd name="connsiteX4" fmla="*/ 92798 w 656324"/>
              <a:gd name="connsiteY4" fmla="*/ 2222205 h 226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324" h="2267581">
                <a:moveTo>
                  <a:pt x="656324" y="0"/>
                </a:moveTo>
                <a:cubicBezTo>
                  <a:pt x="388738" y="417328"/>
                  <a:pt x="121152" y="834656"/>
                  <a:pt x="29003" y="1201479"/>
                </a:cubicBezTo>
                <a:cubicBezTo>
                  <a:pt x="-63146" y="1568302"/>
                  <a:pt x="92798" y="2037907"/>
                  <a:pt x="103431" y="2200940"/>
                </a:cubicBezTo>
                <a:cubicBezTo>
                  <a:pt x="114064" y="2363973"/>
                  <a:pt x="94570" y="2176130"/>
                  <a:pt x="92798" y="2179674"/>
                </a:cubicBezTo>
                <a:cubicBezTo>
                  <a:pt x="91026" y="2183218"/>
                  <a:pt x="91912" y="2202711"/>
                  <a:pt x="92798" y="222220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5773987" y="942336"/>
            <a:ext cx="2700932" cy="4068"/>
          </a:xfrm>
          <a:prstGeom prst="straightConnector1">
            <a:avLst/>
          </a:prstGeom>
          <a:ln w="60325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5875115" y="2670817"/>
            <a:ext cx="2700932" cy="4068"/>
          </a:xfrm>
          <a:prstGeom prst="straightConnector1">
            <a:avLst/>
          </a:prstGeom>
          <a:ln w="603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2881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Bulk-edge correspondence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8400C5-49DB-413A-8BFE-46D87DBE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16</a:t>
            </a:fld>
            <a:endParaRPr lang="fr-FR"/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27A3845D-ACF2-47B7-807B-F9FA6027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4481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16"/>
          <p:cNvPicPr/>
          <p:nvPr/>
        </p:nvPicPr>
        <p:blipFill>
          <a:blip r:embed="rId2"/>
          <a:stretch/>
        </p:blipFill>
        <p:spPr>
          <a:xfrm>
            <a:off x="4844955" y="3429574"/>
            <a:ext cx="4271033" cy="2632264"/>
          </a:xfrm>
          <a:prstGeom prst="rect">
            <a:avLst/>
          </a:prstGeom>
          <a:ln>
            <a:noFill/>
          </a:ln>
        </p:spPr>
      </p:pic>
      <p:pic>
        <p:nvPicPr>
          <p:cNvPr id="327" name="Image 8"/>
          <p:cNvPicPr/>
          <p:nvPr/>
        </p:nvPicPr>
        <p:blipFill>
          <a:blip r:embed="rId3"/>
          <a:stretch/>
        </p:blipFill>
        <p:spPr>
          <a:xfrm>
            <a:off x="5051228" y="690950"/>
            <a:ext cx="2041150" cy="1866630"/>
          </a:xfrm>
          <a:prstGeom prst="rect">
            <a:avLst/>
          </a:prstGeom>
          <a:ln>
            <a:noFill/>
          </a:ln>
        </p:spPr>
      </p:pic>
      <p:sp>
        <p:nvSpPr>
          <p:cNvPr id="328" name="CustomShape 4"/>
          <p:cNvSpPr/>
          <p:nvPr/>
        </p:nvSpPr>
        <p:spPr>
          <a:xfrm>
            <a:off x="4960845" y="324970"/>
            <a:ext cx="22554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Modified Haldane model 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9" name="Image 10"/>
          <p:cNvPicPr/>
          <p:nvPr/>
        </p:nvPicPr>
        <p:blipFill>
          <a:blip r:embed="rId4"/>
          <a:stretch/>
        </p:blipFill>
        <p:spPr>
          <a:xfrm>
            <a:off x="7191508" y="608484"/>
            <a:ext cx="2041150" cy="2026399"/>
          </a:xfrm>
          <a:prstGeom prst="rect">
            <a:avLst/>
          </a:prstGeom>
          <a:ln>
            <a:noFill/>
          </a:ln>
        </p:spPr>
      </p:pic>
      <p:sp>
        <p:nvSpPr>
          <p:cNvPr id="330" name="CustomShape 5"/>
          <p:cNvSpPr/>
          <p:nvPr/>
        </p:nvSpPr>
        <p:spPr>
          <a:xfrm>
            <a:off x="7278277" y="300681"/>
            <a:ext cx="188604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model 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12109" y="663463"/>
            <a:ext cx="440094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Colomés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M. Franz, Phys. Rev. Lett. 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086603 (2018)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7486650" y="2099411"/>
            <a:ext cx="133412" cy="137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7" y="990281"/>
            <a:ext cx="3867690" cy="42868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9" y="1359757"/>
            <a:ext cx="3086531" cy="447737"/>
          </a:xfrm>
          <a:prstGeom prst="rect">
            <a:avLst/>
          </a:prstGeom>
        </p:spPr>
      </p:pic>
      <p:sp>
        <p:nvSpPr>
          <p:cNvPr id="37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2987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Modified Haldane model</a:t>
            </a:r>
          </a:p>
        </p:txBody>
      </p:sp>
      <p:pic>
        <p:nvPicPr>
          <p:cNvPr id="38" name="Image 15"/>
          <p:cNvPicPr/>
          <p:nvPr/>
        </p:nvPicPr>
        <p:blipFill>
          <a:blip r:embed="rId7"/>
          <a:stretch/>
        </p:blipFill>
        <p:spPr>
          <a:xfrm>
            <a:off x="399972" y="3384075"/>
            <a:ext cx="4572156" cy="2661254"/>
          </a:xfrm>
          <a:prstGeom prst="rect">
            <a:avLst/>
          </a:prstGeom>
          <a:ln>
            <a:noFill/>
          </a:ln>
        </p:spPr>
      </p:pic>
      <p:sp>
        <p:nvSpPr>
          <p:cNvPr id="40" name="CustomShape 7"/>
          <p:cNvSpPr/>
          <p:nvPr/>
        </p:nvSpPr>
        <p:spPr>
          <a:xfrm>
            <a:off x="388689" y="2654698"/>
            <a:ext cx="4456266" cy="42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Modified Haldane model </a:t>
            </a:r>
            <a:r>
              <a:rPr lang="en-US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is a semi-metal if</a:t>
            </a:r>
            <a:endParaRPr lang="en-US" sz="1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05" y="2074397"/>
            <a:ext cx="2715004" cy="5525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47" y="3384802"/>
            <a:ext cx="552527" cy="24768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36" y="3375275"/>
            <a:ext cx="666843" cy="26673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24" y="3282504"/>
            <a:ext cx="657317" cy="33342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5" b="-11807"/>
          <a:stretch/>
        </p:blipFill>
        <p:spPr>
          <a:xfrm>
            <a:off x="603259" y="2984923"/>
            <a:ext cx="1347268" cy="426045"/>
          </a:xfrm>
          <a:prstGeom prst="rect">
            <a:avLst/>
          </a:prstGeom>
        </p:spPr>
      </p:pic>
      <p:sp>
        <p:nvSpPr>
          <p:cNvPr id="41" name="CustomShape 6"/>
          <p:cNvSpPr/>
          <p:nvPr/>
        </p:nvSpPr>
        <p:spPr>
          <a:xfrm>
            <a:off x="388689" y="1876128"/>
            <a:ext cx="1869480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Band structure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78" y="3282504"/>
            <a:ext cx="800212" cy="2857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00" y="2740967"/>
            <a:ext cx="1943371" cy="342948"/>
          </a:xfrm>
          <a:prstGeom prst="rect">
            <a:avLst/>
          </a:prstGeom>
        </p:spPr>
      </p:pic>
      <p:sp>
        <p:nvSpPr>
          <p:cNvPr id="27" name="CustomShape 3">
            <a:extLst>
              <a:ext uri="{FF2B5EF4-FFF2-40B4-BE49-F238E27FC236}">
                <a16:creationId xmlns:a16="http://schemas.microsoft.com/office/drawing/2014/main" id="{F42E9501-79CD-488B-9F06-64F921914EE1}"/>
              </a:ext>
            </a:extLst>
          </p:cNvPr>
          <p:cNvSpPr/>
          <p:nvPr/>
        </p:nvSpPr>
        <p:spPr>
          <a:xfrm>
            <a:off x="1323429" y="6095695"/>
            <a:ext cx="7001189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What about the edge states?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F8FCC-E5A3-4695-AF61-4AF9D064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17</a:t>
            </a:fld>
            <a:endParaRPr lang="fr-FR"/>
          </a:p>
        </p:txBody>
      </p:sp>
      <p:sp>
        <p:nvSpPr>
          <p:cNvPr id="29" name="Footer Placeholder 1">
            <a:extLst>
              <a:ext uri="{FF2B5EF4-FFF2-40B4-BE49-F238E27FC236}">
                <a16:creationId xmlns:a16="http://schemas.microsoft.com/office/drawing/2014/main" id="{5626A6DF-9DE7-4CE1-8F91-52AECE8F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133593630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20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/>
          <p:nvPr/>
        </p:nvPicPr>
        <p:blipFill rotWithShape="1">
          <a:blip r:embed="rId2"/>
          <a:srcRect l="50859" r="731"/>
          <a:stretch/>
        </p:blipFill>
        <p:spPr>
          <a:xfrm>
            <a:off x="1146412" y="3582384"/>
            <a:ext cx="3207223" cy="2956287"/>
          </a:xfrm>
          <a:prstGeom prst="rect">
            <a:avLst/>
          </a:prstGeom>
          <a:ln>
            <a:noFill/>
          </a:ln>
        </p:spPr>
      </p:pic>
      <p:pic>
        <p:nvPicPr>
          <p:cNvPr id="5" name="Image 7"/>
          <p:cNvPicPr/>
          <p:nvPr/>
        </p:nvPicPr>
        <p:blipFill rotWithShape="1">
          <a:blip r:embed="rId2"/>
          <a:srcRect t="6117" r="49639"/>
          <a:stretch/>
        </p:blipFill>
        <p:spPr>
          <a:xfrm>
            <a:off x="1" y="1282890"/>
            <a:ext cx="2910408" cy="2511052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/>
          <p:nvPr/>
        </p:nvPicPr>
        <p:blipFill rotWithShape="1">
          <a:blip r:embed="rId3"/>
          <a:srcRect l="49714" t="11093"/>
          <a:stretch/>
        </p:blipFill>
        <p:spPr>
          <a:xfrm>
            <a:off x="2935979" y="1323831"/>
            <a:ext cx="2997240" cy="2397201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/>
          <p:nvPr/>
        </p:nvPicPr>
        <p:blipFill rotWithShape="1">
          <a:blip r:embed="rId3"/>
          <a:srcRect t="10964" r="50286"/>
          <a:stretch/>
        </p:blipFill>
        <p:spPr>
          <a:xfrm>
            <a:off x="6058197" y="1310182"/>
            <a:ext cx="2922029" cy="2419743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82405" y="715899"/>
            <a:ext cx="4489595" cy="285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Modified Haldane model on zigzag ribbon</a:t>
            </a:r>
          </a:p>
          <a:p>
            <a:pPr>
              <a:lnSpc>
                <a:spcPct val="100000"/>
              </a:lnSpc>
            </a:pPr>
            <a:r>
              <a:rPr lang="en-US" sz="20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72DEB61D-990E-2546-E9FE-54A6F32CA71F}"/>
              </a:ext>
            </a:extLst>
          </p:cNvPr>
          <p:cNvGrpSpPr/>
          <p:nvPr/>
        </p:nvGrpSpPr>
        <p:grpSpPr>
          <a:xfrm>
            <a:off x="4922655" y="3931463"/>
            <a:ext cx="3062580" cy="2291590"/>
            <a:chOff x="4572000" y="5055022"/>
            <a:chExt cx="2300849" cy="1465443"/>
          </a:xfrm>
        </p:grpSpPr>
        <p:pic>
          <p:nvPicPr>
            <p:cNvPr id="11" name="Image 13">
              <a:extLst>
                <a:ext uri="{FF2B5EF4-FFF2-40B4-BE49-F238E27FC236}">
                  <a16:creationId xmlns:a16="http://schemas.microsoft.com/office/drawing/2014/main" id="{1DB39692-86B0-6CB3-61C9-8162D563D53B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572000" y="5055022"/>
              <a:ext cx="2300849" cy="1465443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7">
              <a:extLst>
                <a:ext uri="{FF2B5EF4-FFF2-40B4-BE49-F238E27FC236}">
                  <a16:creationId xmlns:a16="http://schemas.microsoft.com/office/drawing/2014/main" id="{5EF49192-3E27-4DF7-B7C6-7E5E9B9DE2E0}"/>
                </a:ext>
              </a:extLst>
            </p:cNvPr>
            <p:cNvSpPr/>
            <p:nvPr/>
          </p:nvSpPr>
          <p:spPr>
            <a:xfrm>
              <a:off x="4844564" y="6311613"/>
              <a:ext cx="17557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47625">
              <a:solidFill>
                <a:srgbClr val="0033CC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F48AFB97-1091-195B-1359-F8128ED89E32}"/>
                </a:ext>
              </a:extLst>
            </p:cNvPr>
            <p:cNvSpPr/>
            <p:nvPr/>
          </p:nvSpPr>
          <p:spPr>
            <a:xfrm>
              <a:off x="4817950" y="5232366"/>
              <a:ext cx="17557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47625">
              <a:solidFill>
                <a:srgbClr val="CC006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23">
                <a:extLst>
                  <a:ext uri="{FF2B5EF4-FFF2-40B4-BE49-F238E27FC236}">
                    <a16:creationId xmlns:a16="http://schemas.microsoft.com/office/drawing/2014/main" id="{66CF4A07-08C8-8B41-21C7-EE2A8AC833C2}"/>
                  </a:ext>
                </a:extLst>
              </p14:cNvPr>
              <p14:cNvContentPartPr/>
              <p14:nvPr/>
            </p14:nvContentPartPr>
            <p14:xfrm>
              <a:off x="1146412" y="3597368"/>
              <a:ext cx="425520" cy="1116720"/>
            </p14:xfrm>
          </p:contentPart>
        </mc:Choice>
        <mc:Fallback xmlns="">
          <p:pic>
            <p:nvPicPr>
              <p:cNvPr id="14" name="Ink 2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6CF4A07-08C8-8B41-21C7-EE2A8AC833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4172" y="3585128"/>
                <a:ext cx="450000" cy="11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24">
                <a:extLst>
                  <a:ext uri="{FF2B5EF4-FFF2-40B4-BE49-F238E27FC236}">
                    <a16:creationId xmlns:a16="http://schemas.microsoft.com/office/drawing/2014/main" id="{7EB8A555-E344-91FD-DB3A-7731842EADF0}"/>
                  </a:ext>
                </a:extLst>
              </p14:cNvPr>
              <p14:cNvContentPartPr/>
              <p14:nvPr/>
            </p14:nvContentPartPr>
            <p14:xfrm>
              <a:off x="4263077" y="3534126"/>
              <a:ext cx="431075" cy="870480"/>
            </p14:xfrm>
          </p:contentPart>
        </mc:Choice>
        <mc:Fallback xmlns="">
          <p:pic>
            <p:nvPicPr>
              <p:cNvPr id="15" name="Ink 2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EB8A555-E344-91FD-DB3A-7731842EAD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0833" y="3521886"/>
                <a:ext cx="455564" cy="8928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Modified Haldane model: Anti-chiral edge states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31" y="513461"/>
            <a:ext cx="2981741" cy="38105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96" y="1049915"/>
            <a:ext cx="552527" cy="24768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98" y="1043445"/>
            <a:ext cx="666843" cy="26673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91" y="1010802"/>
            <a:ext cx="657317" cy="333422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6602702-8C09-4DEE-9A7C-08CC62D5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18</a:t>
            </a:fld>
            <a:endParaRPr lang="fr-FR"/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6DD1ECF8-41DC-4D10-A8BB-955799B7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36044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39" y="3404047"/>
            <a:ext cx="3052641" cy="254353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0" y="3501460"/>
            <a:ext cx="3196579" cy="24207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" y="831526"/>
            <a:ext cx="3196579" cy="2420712"/>
          </a:xfrm>
          <a:prstGeom prst="rect">
            <a:avLst/>
          </a:prstGeom>
        </p:spPr>
      </p:pic>
      <p:sp>
        <p:nvSpPr>
          <p:cNvPr id="343" name="CustomShape 3"/>
          <p:cNvSpPr/>
          <p:nvPr/>
        </p:nvSpPr>
        <p:spPr>
          <a:xfrm>
            <a:off x="267840" y="655200"/>
            <a:ext cx="2655360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6" name="Image 8"/>
          <p:cNvPicPr/>
          <p:nvPr/>
        </p:nvPicPr>
        <p:blipFill rotWithShape="1">
          <a:blip r:embed="rId4"/>
          <a:srcRect l="1720" t="6715"/>
          <a:stretch/>
        </p:blipFill>
        <p:spPr>
          <a:xfrm>
            <a:off x="5741888" y="1037339"/>
            <a:ext cx="2586326" cy="2215625"/>
          </a:xfrm>
          <a:prstGeom prst="rect">
            <a:avLst/>
          </a:prstGeom>
          <a:ln>
            <a:noFill/>
          </a:ln>
        </p:spPr>
      </p:pic>
      <p:sp>
        <p:nvSpPr>
          <p:cNvPr id="347" name="CustomShape 4"/>
          <p:cNvSpPr/>
          <p:nvPr/>
        </p:nvSpPr>
        <p:spPr>
          <a:xfrm>
            <a:off x="5721607" y="3098052"/>
            <a:ext cx="3028515" cy="38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 anti-chiral edge states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5"/>
          <p:cNvSpPr/>
          <p:nvPr/>
        </p:nvSpPr>
        <p:spPr>
          <a:xfrm>
            <a:off x="714937" y="3114252"/>
            <a:ext cx="1976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Armchair ribbon </a:t>
            </a:r>
            <a:endParaRPr lang="en-US" sz="16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  <a:endParaRPr lang="en-US" sz="2400" b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64598" y="735222"/>
            <a:ext cx="4876175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Modified Haldane model on armchair ribbon</a:t>
            </a:r>
          </a:p>
          <a:p>
            <a:pPr algn="ctr">
              <a:lnSpc>
                <a:spcPct val="100000"/>
              </a:lnSpc>
            </a:pPr>
            <a:r>
              <a:rPr lang="en-US" sz="20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7DEDA05-546A-3C91-F7AA-16F10EFFF0AC}"/>
              </a:ext>
            </a:extLst>
          </p:cNvPr>
          <p:cNvSpPr/>
          <p:nvPr/>
        </p:nvSpPr>
        <p:spPr>
          <a:xfrm>
            <a:off x="64597" y="3404047"/>
            <a:ext cx="4876175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Haldane model on armchair ribbon</a:t>
            </a:r>
          </a:p>
          <a:p>
            <a:pPr algn="ctr">
              <a:lnSpc>
                <a:spcPct val="100000"/>
              </a:lnSpc>
            </a:pPr>
            <a:r>
              <a:rPr lang="en-US" sz="20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A968171A-63C4-1164-9BB7-A3FD5F6F2C73}"/>
              </a:ext>
            </a:extLst>
          </p:cNvPr>
          <p:cNvSpPr/>
          <p:nvPr/>
        </p:nvSpPr>
        <p:spPr>
          <a:xfrm>
            <a:off x="986890" y="5944615"/>
            <a:ext cx="6953079" cy="629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Antichiral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edge states depend on the ribbon boundaries.</a:t>
            </a:r>
          </a:p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 </a:t>
            </a:r>
            <a:r>
              <a:rPr lang="en-US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Are they robust as chiral edge states?</a:t>
            </a: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85457B7D-C611-553B-7E60-990536B19484}"/>
              </a:ext>
            </a:extLst>
          </p:cNvPr>
          <p:cNvSpPr/>
          <p:nvPr/>
        </p:nvSpPr>
        <p:spPr>
          <a:xfrm>
            <a:off x="1167480" y="4061762"/>
            <a:ext cx="175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47625">
            <a:solidFill>
              <a:srgbClr val="CC0066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CustomShape 7"/>
          <p:cNvSpPr/>
          <p:nvPr/>
        </p:nvSpPr>
        <p:spPr>
          <a:xfrm>
            <a:off x="1266078" y="5580086"/>
            <a:ext cx="175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47625">
            <a:solidFill>
              <a:srgbClr val="0033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CustomShape 4"/>
          <p:cNvSpPr/>
          <p:nvPr/>
        </p:nvSpPr>
        <p:spPr>
          <a:xfrm>
            <a:off x="5702432" y="5695952"/>
            <a:ext cx="3028515" cy="38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1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chiral </a:t>
            </a:r>
            <a:r>
              <a:rPr lang="en-US" sz="17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edge states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Modified Haldane model: Anti-chiral edge states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798A98-2E96-4735-ABF0-A6316F57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19</a:t>
            </a:fld>
            <a:endParaRPr lang="fr-FR"/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957CEB9C-D468-41BD-BBE8-166E04D5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9780893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A6CC830E-819D-B28B-1B3C-2ABA884CD04A}"/>
              </a:ext>
            </a:extLst>
          </p:cNvPr>
          <p:cNvGrpSpPr/>
          <p:nvPr/>
        </p:nvGrpSpPr>
        <p:grpSpPr>
          <a:xfrm>
            <a:off x="149921" y="921519"/>
            <a:ext cx="4140482" cy="3429736"/>
            <a:chOff x="0" y="9781"/>
            <a:chExt cx="4572000" cy="4122655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7EA39A01-02E9-8796-FD41-547D9CACE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781"/>
              <a:ext cx="4572000" cy="4026090"/>
            </a:xfrm>
            <a:prstGeom prst="rect">
              <a:avLst/>
            </a:prstGeom>
          </p:spPr>
        </p:pic>
        <p:pic>
          <p:nvPicPr>
            <p:cNvPr id="6" name="Picture 4" descr="List of Nobel laureates in Physics - Wikipedia">
              <a:extLst>
                <a:ext uri="{FF2B5EF4-FFF2-40B4-BE49-F238E27FC236}">
                  <a16:creationId xmlns:a16="http://schemas.microsoft.com/office/drawing/2014/main" id="{EAE967B5-F685-F88A-2C67-B91076F71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349" y="3588650"/>
              <a:ext cx="543787" cy="543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19">
                  <a:extLst>
                    <a:ext uri="{FF2B5EF4-FFF2-40B4-BE49-F238E27FC236}">
                      <a16:creationId xmlns:a16="http://schemas.microsoft.com/office/drawing/2014/main" id="{7B687662-BB4B-C7F5-065E-DC496E984D74}"/>
                    </a:ext>
                  </a:extLst>
                </p14:cNvPr>
                <p14:cNvContentPartPr/>
                <p14:nvPr/>
              </p14:nvContentPartPr>
              <p14:xfrm>
                <a:off x="1749324" y="3588005"/>
                <a:ext cx="916920" cy="410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="" xmlns:a16="http://schemas.microsoft.com/office/drawing/2014/main" xmlns:p14="http://schemas.microsoft.com/office/powerpoint/2010/main" id="{7B687662-BB4B-C7F5-065E-DC496E984D7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35811" y="3573302"/>
                  <a:ext cx="943947" cy="43980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44">
                <a:extLst>
                  <a:ext uri="{FF2B5EF4-FFF2-40B4-BE49-F238E27FC236}">
                    <a16:creationId xmlns:a16="http://schemas.microsoft.com/office/drawing/2014/main" id="{2A15CAC4-941F-66B4-4529-189A98CB975C}"/>
                  </a:ext>
                </a:extLst>
              </p14:cNvPr>
              <p14:cNvContentPartPr/>
              <p14:nvPr/>
            </p14:nvContentPartPr>
            <p14:xfrm>
              <a:off x="1308626" y="4308332"/>
              <a:ext cx="743400" cy="854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2A15CAC4-941F-66B4-4529-189A98CB97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53758" y="3946565"/>
                <a:ext cx="767892" cy="87912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Arrow Connector 30">
            <a:extLst>
              <a:ext uri="{FF2B5EF4-FFF2-40B4-BE49-F238E27FC236}">
                <a16:creationId xmlns:a16="http://schemas.microsoft.com/office/drawing/2014/main" id="{7204C2E8-0CC0-A847-5E40-EF0DFF5F3FF8}"/>
              </a:ext>
            </a:extLst>
          </p:cNvPr>
          <p:cNvCxnSpPr/>
          <p:nvPr/>
        </p:nvCxnSpPr>
        <p:spPr>
          <a:xfrm>
            <a:off x="602935" y="5706689"/>
            <a:ext cx="7937770" cy="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6">
            <a:extLst>
              <a:ext uri="{FF2B5EF4-FFF2-40B4-BE49-F238E27FC236}">
                <a16:creationId xmlns:a16="http://schemas.microsoft.com/office/drawing/2014/main" id="{62877BEA-9CD6-F435-78F8-482447E2143E}"/>
              </a:ext>
            </a:extLst>
          </p:cNvPr>
          <p:cNvSpPr txBox="1"/>
          <p:nvPr/>
        </p:nvSpPr>
        <p:spPr>
          <a:xfrm>
            <a:off x="951372" y="5060355"/>
            <a:ext cx="1963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C0C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quantum revolution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602D0748-A6D9-DA1D-E72A-CB4025A4E965}"/>
              </a:ext>
            </a:extLst>
          </p:cNvPr>
          <p:cNvSpPr txBox="1"/>
          <p:nvPr/>
        </p:nvSpPr>
        <p:spPr>
          <a:xfrm>
            <a:off x="1341309" y="5910256"/>
            <a:ext cx="15739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1947 </a:t>
            </a:r>
          </a:p>
          <a:p>
            <a:pPr algn="ctr"/>
            <a:r>
              <a:rPr lang="en-US" sz="16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Transistor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llout: Down Arrow 33">
            <a:extLst>
              <a:ext uri="{FF2B5EF4-FFF2-40B4-BE49-F238E27FC236}">
                <a16:creationId xmlns:a16="http://schemas.microsoft.com/office/drawing/2014/main" id="{6076176C-B168-251F-7C52-BC9D95BEE75A}"/>
              </a:ext>
            </a:extLst>
          </p:cNvPr>
          <p:cNvSpPr/>
          <p:nvPr/>
        </p:nvSpPr>
        <p:spPr>
          <a:xfrm flipV="1">
            <a:off x="1602977" y="5687613"/>
            <a:ext cx="1050586" cy="810056"/>
          </a:xfrm>
          <a:prstGeom prst="downArrowCallout">
            <a:avLst>
              <a:gd name="adj1" fmla="val 0"/>
              <a:gd name="adj2" fmla="val 8333"/>
              <a:gd name="adj3" fmla="val 23485"/>
              <a:gd name="adj4" fmla="val 649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23">
            <a:extLst>
              <a:ext uri="{FF2B5EF4-FFF2-40B4-BE49-F238E27FC236}">
                <a16:creationId xmlns:a16="http://schemas.microsoft.com/office/drawing/2014/main" id="{42DFE6AF-A0B6-272B-7058-C104D1A72E26}"/>
              </a:ext>
            </a:extLst>
          </p:cNvPr>
          <p:cNvGrpSpPr/>
          <p:nvPr/>
        </p:nvGrpSpPr>
        <p:grpSpPr>
          <a:xfrm>
            <a:off x="4684548" y="983523"/>
            <a:ext cx="4317313" cy="3638279"/>
            <a:chOff x="4403728" y="3280289"/>
            <a:chExt cx="4719096" cy="3962318"/>
          </a:xfrm>
        </p:grpSpPr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B61CAE16-C43E-C155-0C19-A7394E8A26FC}"/>
                </a:ext>
              </a:extLst>
            </p:cNvPr>
            <p:cNvGrpSpPr/>
            <p:nvPr/>
          </p:nvGrpSpPr>
          <p:grpSpPr>
            <a:xfrm>
              <a:off x="4403728" y="3280289"/>
              <a:ext cx="4719096" cy="3962318"/>
              <a:chOff x="4403728" y="3280289"/>
              <a:chExt cx="4719096" cy="3962318"/>
            </a:xfrm>
          </p:grpSpPr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5AA43F9E-FE4A-B746-34EE-7CDC177000E3}"/>
                  </a:ext>
                </a:extLst>
              </p:cNvPr>
              <p:cNvSpPr txBox="1"/>
              <p:nvPr/>
            </p:nvSpPr>
            <p:spPr>
              <a:xfrm>
                <a:off x="4403728" y="6149464"/>
                <a:ext cx="4572000" cy="10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i="0" dirty="0">
                    <a:solidFill>
                      <a:srgbClr val="0C0C0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Nobel physics laureates for 2022</a:t>
                </a:r>
                <a:r>
                  <a:rPr lang="en-US" b="0" i="0" dirty="0">
                    <a:solidFill>
                      <a:srgbClr val="0C0C0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i="1" dirty="0">
                    <a:solidFill>
                      <a:srgbClr val="0C0C0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pioneering work in quantum information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4" descr="List of Nobel laureates in Physics - Wikipedia">
                <a:extLst>
                  <a:ext uri="{FF2B5EF4-FFF2-40B4-BE49-F238E27FC236}">
                    <a16:creationId xmlns:a16="http://schemas.microsoft.com/office/drawing/2014/main" id="{A6A66611-A7DB-1FBB-8A7A-CF301347A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7023" y="6596276"/>
                <a:ext cx="646330" cy="6463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B756C54C-3ABB-16EE-5526-1B75755E9BE5}"/>
                  </a:ext>
                </a:extLst>
              </p:cNvPr>
              <p:cNvGrpSpPr/>
              <p:nvPr/>
            </p:nvGrpSpPr>
            <p:grpSpPr>
              <a:xfrm>
                <a:off x="4550824" y="3280289"/>
                <a:ext cx="4572000" cy="2873182"/>
                <a:chOff x="1371600" y="71134"/>
                <a:chExt cx="4572000" cy="2873182"/>
              </a:xfrm>
            </p:grpSpPr>
            <p:pic>
              <p:nvPicPr>
                <p:cNvPr id="19" name="Picture 2" descr="The Nobel physics laureates for 2022. From left to right: Anton Zeilinger, John F. Clauser and Alain Aspect.">
                  <a:extLst>
                    <a:ext uri="{FF2B5EF4-FFF2-40B4-BE49-F238E27FC236}">
                      <a16:creationId xmlns:a16="http://schemas.microsoft.com/office/drawing/2014/main" id="{F317DE7A-EB98-435F-6CD2-1D921E0F2E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1600" y="71134"/>
                  <a:ext cx="4572000" cy="2571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TextBox 6">
                  <a:extLst>
                    <a:ext uri="{FF2B5EF4-FFF2-40B4-BE49-F238E27FC236}">
                      <a16:creationId xmlns:a16="http://schemas.microsoft.com/office/drawing/2014/main" id="{17466A29-68FC-8D55-B0BF-65E88C077A7C}"/>
                    </a:ext>
                  </a:extLst>
                </p:cNvPr>
                <p:cNvSpPr txBox="1"/>
                <p:nvPr/>
              </p:nvSpPr>
              <p:spPr>
                <a:xfrm>
                  <a:off x="1447499" y="2592865"/>
                  <a:ext cx="1590571" cy="3445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0" i="0" dirty="0">
                      <a:solidFill>
                        <a:srgbClr val="0C0C0C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Anton </a:t>
                  </a:r>
                  <a:r>
                    <a:rPr lang="en-US" sz="1400" b="0" i="0" dirty="0" err="1">
                      <a:solidFill>
                        <a:srgbClr val="0C0C0C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Zeilinger</a:t>
                  </a:r>
                  <a:r>
                    <a:rPr lang="en-US" sz="1400" b="0" i="0" dirty="0">
                      <a:solidFill>
                        <a:srgbClr val="0C0C0C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90329624-FA43-0E62-BCC1-3FA58DBE420D}"/>
                    </a:ext>
                  </a:extLst>
                </p:cNvPr>
                <p:cNvSpPr txBox="1"/>
                <p:nvPr/>
              </p:nvSpPr>
              <p:spPr>
                <a:xfrm>
                  <a:off x="3038070" y="2592865"/>
                  <a:ext cx="1533930" cy="3351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0" i="0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John F. </a:t>
                  </a:r>
                  <a:r>
                    <a:rPr lang="en-US" sz="1400" b="0" i="0" dirty="0" err="1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Clauser</a:t>
                  </a:r>
                  <a:r>
                    <a:rPr lang="en-US" sz="1400" b="0" i="0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10">
                  <a:extLst>
                    <a:ext uri="{FF2B5EF4-FFF2-40B4-BE49-F238E27FC236}">
                      <a16:creationId xmlns:a16="http://schemas.microsoft.com/office/drawing/2014/main" id="{45920807-38CC-022C-32A0-DC2A2AB8BB0D}"/>
                    </a:ext>
                  </a:extLst>
                </p:cNvPr>
                <p:cNvSpPr txBox="1"/>
                <p:nvPr/>
              </p:nvSpPr>
              <p:spPr>
                <a:xfrm>
                  <a:off x="4572000" y="2609127"/>
                  <a:ext cx="1371600" cy="3351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0" i="0" dirty="0">
                      <a:solidFill>
                        <a:srgbClr val="0C0C0C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Alain Aspect</a:t>
                  </a: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20">
                  <a:extLst>
                    <a:ext uri="{FF2B5EF4-FFF2-40B4-BE49-F238E27FC236}">
                      <a16:creationId xmlns:a16="http://schemas.microsoft.com/office/drawing/2014/main" id="{DA9CCD9F-D7D4-5A8B-0001-4D28FA722089}"/>
                    </a:ext>
                  </a:extLst>
                </p14:cNvPr>
                <p14:cNvContentPartPr/>
                <p14:nvPr/>
              </p14:nvContentPartPr>
              <p14:xfrm>
                <a:off x="8064590" y="6214779"/>
                <a:ext cx="723600" cy="307777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A9CCD9F-D7D4-5A8B-0001-4D28FA72208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54753" y="6204977"/>
                  <a:ext cx="742880" cy="32698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47">
                <a:extLst>
                  <a:ext uri="{FF2B5EF4-FFF2-40B4-BE49-F238E27FC236}">
                    <a16:creationId xmlns:a16="http://schemas.microsoft.com/office/drawing/2014/main" id="{E4184F5C-BD5A-C9EE-35B9-475828BAB857}"/>
                  </a:ext>
                </a:extLst>
              </p14:cNvPr>
              <p14:cNvContentPartPr/>
              <p14:nvPr/>
            </p14:nvContentPartPr>
            <p14:xfrm>
              <a:off x="6843205" y="4449480"/>
              <a:ext cx="642600" cy="681480"/>
            </p14:xfrm>
          </p:contentPart>
        </mc:Choice>
        <mc:Fallback xmlns="">
          <p:pic>
            <p:nvPicPr>
              <p:cNvPr id="23" name="Ink 47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E4184F5C-BD5A-C9EE-35B9-475828BAB85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30965" y="4437240"/>
                <a:ext cx="667080" cy="7059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7">
            <a:extLst>
              <a:ext uri="{FF2B5EF4-FFF2-40B4-BE49-F238E27FC236}">
                <a16:creationId xmlns:a16="http://schemas.microsoft.com/office/drawing/2014/main" id="{4AE31F6A-828A-A75F-85D6-5ECF2B423559}"/>
              </a:ext>
            </a:extLst>
          </p:cNvPr>
          <p:cNvSpPr txBox="1"/>
          <p:nvPr/>
        </p:nvSpPr>
        <p:spPr>
          <a:xfrm>
            <a:off x="5156398" y="5060358"/>
            <a:ext cx="2867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C0C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Second quantum revolution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llout: Down Arrow 39">
            <a:extLst>
              <a:ext uri="{FF2B5EF4-FFF2-40B4-BE49-F238E27FC236}">
                <a16:creationId xmlns:a16="http://schemas.microsoft.com/office/drawing/2014/main" id="{044EA7CF-2298-0938-46D5-99CA51B58FF2}"/>
              </a:ext>
            </a:extLst>
          </p:cNvPr>
          <p:cNvSpPr/>
          <p:nvPr/>
        </p:nvSpPr>
        <p:spPr>
          <a:xfrm flipV="1">
            <a:off x="6522096" y="5706686"/>
            <a:ext cx="1187759" cy="1020395"/>
          </a:xfrm>
          <a:prstGeom prst="downArrowCallout">
            <a:avLst>
              <a:gd name="adj1" fmla="val 0"/>
              <a:gd name="adj2" fmla="val 8333"/>
              <a:gd name="adj3" fmla="val 23485"/>
              <a:gd name="adj4" fmla="val 649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7">
            <a:extLst>
              <a:ext uri="{FF2B5EF4-FFF2-40B4-BE49-F238E27FC236}">
                <a16:creationId xmlns:a16="http://schemas.microsoft.com/office/drawing/2014/main" id="{D75FB403-E4F5-56D2-7E90-3F55529754AE}"/>
              </a:ext>
            </a:extLst>
          </p:cNvPr>
          <p:cNvSpPr txBox="1"/>
          <p:nvPr/>
        </p:nvSpPr>
        <p:spPr>
          <a:xfrm>
            <a:off x="6315423" y="6003271"/>
            <a:ext cx="16269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IBM Quantum computer </a:t>
            </a:r>
          </a:p>
        </p:txBody>
      </p:sp>
      <p:sp>
        <p:nvSpPr>
          <p:cNvPr id="27" name="TextBox 42">
            <a:extLst>
              <a:ext uri="{FF2B5EF4-FFF2-40B4-BE49-F238E27FC236}">
                <a16:creationId xmlns:a16="http://schemas.microsoft.com/office/drawing/2014/main" id="{CF9CBCD0-98B3-BB38-30F4-070B9732E1C6}"/>
              </a:ext>
            </a:extLst>
          </p:cNvPr>
          <p:cNvSpPr txBox="1"/>
          <p:nvPr/>
        </p:nvSpPr>
        <p:spPr>
          <a:xfrm>
            <a:off x="8066720" y="5668553"/>
            <a:ext cx="830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13A73584-9EE3-3250-2C84-1533E8768452}"/>
              </a:ext>
            </a:extLst>
          </p:cNvPr>
          <p:cNvSpPr/>
          <p:nvPr/>
        </p:nvSpPr>
        <p:spPr>
          <a:xfrm>
            <a:off x="0" y="31881"/>
            <a:ext cx="9143640" cy="4560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Motivation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8A0C598B-AE03-7D71-4E73-9E1FE18ECE54}"/>
              </a:ext>
            </a:extLst>
          </p:cNvPr>
          <p:cNvSpPr txBox="1"/>
          <p:nvPr/>
        </p:nvSpPr>
        <p:spPr>
          <a:xfrm>
            <a:off x="167360" y="520073"/>
            <a:ext cx="233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O</a:t>
            </a:r>
            <a:r>
              <a:rPr lang="en-US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nce upon time…</a:t>
            </a:r>
            <a:endParaRPr lang="en-US" dirty="0"/>
          </a:p>
        </p:txBody>
      </p:sp>
      <p:sp>
        <p:nvSpPr>
          <p:cNvPr id="30" name="Slide Number Placeholder 15">
            <a:extLst>
              <a:ext uri="{FF2B5EF4-FFF2-40B4-BE49-F238E27FC236}">
                <a16:creationId xmlns:a16="http://schemas.microsoft.com/office/drawing/2014/main" id="{D4B4F513-25D5-ADC6-3D3D-3A173B0C990B}"/>
              </a:ext>
            </a:extLst>
          </p:cNvPr>
          <p:cNvSpPr txBox="1">
            <a:spLocks/>
          </p:cNvSpPr>
          <p:nvPr/>
        </p:nvSpPr>
        <p:spPr>
          <a:xfrm>
            <a:off x="8500849" y="6414886"/>
            <a:ext cx="409688" cy="25948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043F388-FBB8-4F6D-A54A-4F3939F6C9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44125" y="6554005"/>
            <a:ext cx="510889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1D1C546-7A74-4462-851E-EB5B0B705E0F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0C95FFA3-3A8C-814F-F255-0EEAED5AEA49}"/>
              </a:ext>
            </a:extLst>
          </p:cNvPr>
          <p:cNvSpPr/>
          <p:nvPr/>
        </p:nvSpPr>
        <p:spPr>
          <a:xfrm>
            <a:off x="581341" y="5475592"/>
            <a:ext cx="7001189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What about </a:t>
            </a:r>
            <a:r>
              <a:rPr lang="en-US" b="1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antichiral </a:t>
            </a:r>
            <a:r>
              <a:rPr lang="en-US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edge states?</a:t>
            </a:r>
            <a:endParaRPr lang="en-US" b="0" strike="noStrike" spc="-1" dirty="0">
              <a:solidFill>
                <a:srgbClr val="CC00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6"/>
          <p:cNvSpPr/>
          <p:nvPr/>
        </p:nvSpPr>
        <p:spPr>
          <a:xfrm>
            <a:off x="112685" y="896223"/>
            <a:ext cx="7107799" cy="72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0D0D0D"/>
              </a:buClr>
              <a:buFont typeface="Arial"/>
              <a:buChar char="•"/>
            </a:pP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Disorder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appears in d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ifferent ways: </a:t>
            </a:r>
            <a:r>
              <a:rPr lang="en-US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Impurities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l</a:t>
            </a:r>
            <a:r>
              <a:rPr lang="en-US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attice distortions…</a:t>
            </a:r>
          </a:p>
          <a:p>
            <a:pPr marL="343080" indent="-342720">
              <a:buClr>
                <a:srgbClr val="0D0D0D"/>
              </a:buClr>
              <a:buFont typeface="Arial"/>
              <a:buChar char="•"/>
            </a:pP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Disorder 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appears d</a:t>
            </a:r>
            <a:r>
              <a:rPr lang="en-US" sz="180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uring synthesis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can be induced</a:t>
            </a:r>
            <a:r>
              <a:rPr lang="en-US" sz="180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180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doping…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D0D0D"/>
              </a:buClr>
              <a:buFont typeface="Arial"/>
              <a:buChar char="•"/>
            </a:pP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stomShape 5"/>
          <p:cNvSpPr/>
          <p:nvPr/>
        </p:nvSpPr>
        <p:spPr>
          <a:xfrm>
            <a:off x="1718462" y="4545037"/>
            <a:ext cx="2679120" cy="137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3"/>
          <a:stretch/>
        </p:blipFill>
        <p:spPr>
          <a:xfrm>
            <a:off x="833978" y="2081133"/>
            <a:ext cx="2867425" cy="21264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9" b="-628"/>
          <a:stretch/>
        </p:blipFill>
        <p:spPr>
          <a:xfrm>
            <a:off x="5024327" y="2318842"/>
            <a:ext cx="2867425" cy="2086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685" y="1809543"/>
            <a:ext cx="361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Chiral edge states versus disorder</a:t>
            </a:r>
            <a:endParaRPr lang="fr-FR" dirty="0"/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0C95FFA3-3A8C-814F-F255-0EEAED5AEA49}"/>
              </a:ext>
            </a:extLst>
          </p:cNvPr>
          <p:cNvSpPr/>
          <p:nvPr/>
        </p:nvSpPr>
        <p:spPr>
          <a:xfrm>
            <a:off x="1296046" y="4207580"/>
            <a:ext cx="2135807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w</a:t>
            </a: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ithout disorder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3">
            <a:extLst>
              <a:ext uri="{FF2B5EF4-FFF2-40B4-BE49-F238E27FC236}">
                <a16:creationId xmlns:a16="http://schemas.microsoft.com/office/drawing/2014/main" id="{0C95FFA3-3A8C-814F-F255-0EEAED5AEA49}"/>
              </a:ext>
            </a:extLst>
          </p:cNvPr>
          <p:cNvSpPr/>
          <p:nvPr/>
        </p:nvSpPr>
        <p:spPr>
          <a:xfrm>
            <a:off x="5446723" y="4302302"/>
            <a:ext cx="2135807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w</a:t>
            </a: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ith disorder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0" y="-12879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Haldane and modified Haldane models</a:t>
            </a:r>
            <a:endParaRPr lang="en-US" sz="2400" b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00560" y="4704538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Hafezi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Nature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(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2011)</a:t>
            </a:r>
          </a:p>
        </p:txBody>
      </p:sp>
      <p:sp>
        <p:nvSpPr>
          <p:cNvPr id="16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Robustness of chiral edge states against disorder</a:t>
            </a: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C6FD4E92-EE69-4395-9B1F-B89D832CF5A2}"/>
              </a:ext>
            </a:extLst>
          </p:cNvPr>
          <p:cNvSpPr txBox="1">
            <a:spLocks/>
          </p:cNvSpPr>
          <p:nvPr/>
        </p:nvSpPr>
        <p:spPr>
          <a:xfrm>
            <a:off x="2114550" y="6443350"/>
            <a:ext cx="5106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Information and Quantum Matter Conference, May 22-26,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595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Outline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634320" y="1462680"/>
            <a:ext cx="7875000" cy="4228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Few words about graphene, Haldane and modified Haldane models 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  <a:endParaRPr lang="en-US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n-NO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</a:t>
            </a: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under strain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Bilayer modified Haldane model: stacking versus topology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Interplay between strain and twist in twisted bilayer graphene (TBLG)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 &amp; Outlooks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23D40-FBB2-4B10-8435-380B28D4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21</a:t>
            </a:fld>
            <a:endParaRPr lang="fr-FR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B65084F-A17B-4283-A253-64C37E5E2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9825113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018ED-072B-E4BC-D5D7-1AE8821210FA}"/>
              </a:ext>
            </a:extLst>
          </p:cNvPr>
          <p:cNvGrpSpPr/>
          <p:nvPr/>
        </p:nvGrpSpPr>
        <p:grpSpPr>
          <a:xfrm>
            <a:off x="4945857" y="252593"/>
            <a:ext cx="2540704" cy="2451671"/>
            <a:chOff x="4152854" y="961930"/>
            <a:chExt cx="2428043" cy="25460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7198C0-1E91-BB95-6BA0-B08B9FEF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2854" y="961930"/>
              <a:ext cx="2428043" cy="254607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B1EE51-0DF7-C449-6C88-56F6C28AB19E}"/>
                </a:ext>
              </a:extLst>
            </p:cNvPr>
            <p:cNvSpPr/>
            <p:nvPr/>
          </p:nvSpPr>
          <p:spPr>
            <a:xfrm>
              <a:off x="4533463" y="3259183"/>
              <a:ext cx="181266" cy="17606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C85F6F-05EE-F240-1C44-E655EF73191A}"/>
                </a:ext>
              </a:extLst>
            </p:cNvPr>
            <p:cNvSpPr/>
            <p:nvPr/>
          </p:nvSpPr>
          <p:spPr>
            <a:xfrm>
              <a:off x="4893562" y="2511606"/>
              <a:ext cx="181266" cy="17606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584BDB-BB79-CA05-4E57-81B90F696650}"/>
                </a:ext>
              </a:extLst>
            </p:cNvPr>
            <p:cNvSpPr/>
            <p:nvPr/>
          </p:nvSpPr>
          <p:spPr>
            <a:xfrm>
              <a:off x="5260607" y="3274462"/>
              <a:ext cx="181266" cy="1760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A4685AF-13D6-61FE-6B42-4B04728344FF}"/>
                </a:ext>
              </a:extLst>
            </p:cNvPr>
            <p:cNvSpPr/>
            <p:nvPr/>
          </p:nvSpPr>
          <p:spPr>
            <a:xfrm>
              <a:off x="5630730" y="2146934"/>
              <a:ext cx="181266" cy="176066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3" name="CustomShape 2"/>
          <p:cNvSpPr/>
          <p:nvPr/>
        </p:nvSpPr>
        <p:spPr>
          <a:xfrm>
            <a:off x="7280475" y="2033379"/>
            <a:ext cx="1924247" cy="753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P. W. Anderson</a:t>
            </a:r>
            <a:endParaRPr lang="en-US" sz="1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Nobel Prize 1977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TextShape 6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9EEE695-A378-42E1-90E2-BE1B19B955EA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12" name="Image 1"/>
          <p:cNvPicPr/>
          <p:nvPr/>
        </p:nvPicPr>
        <p:blipFill>
          <a:blip r:embed="rId4"/>
          <a:stretch/>
        </p:blipFill>
        <p:spPr>
          <a:xfrm>
            <a:off x="342929" y="810510"/>
            <a:ext cx="3165123" cy="882592"/>
          </a:xfrm>
          <a:prstGeom prst="rect">
            <a:avLst/>
          </a:prstGeom>
          <a:ln>
            <a:noFill/>
          </a:ln>
        </p:spPr>
      </p:pic>
      <p:pic>
        <p:nvPicPr>
          <p:cNvPr id="513" name="Image 2"/>
          <p:cNvPicPr/>
          <p:nvPr/>
        </p:nvPicPr>
        <p:blipFill>
          <a:blip r:embed="rId5"/>
          <a:stretch/>
        </p:blipFill>
        <p:spPr>
          <a:xfrm>
            <a:off x="2643998" y="1952192"/>
            <a:ext cx="1266984" cy="513848"/>
          </a:xfrm>
          <a:prstGeom prst="rect">
            <a:avLst/>
          </a:prstGeom>
          <a:ln>
            <a:noFill/>
          </a:ln>
        </p:spPr>
      </p:pic>
      <p:sp>
        <p:nvSpPr>
          <p:cNvPr id="514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20" name="CustomShape 3"/>
          <p:cNvSpPr/>
          <p:nvPr/>
        </p:nvSpPr>
        <p:spPr>
          <a:xfrm>
            <a:off x="162154" y="1983687"/>
            <a:ext cx="2454099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Random</a:t>
            </a:r>
            <a:r>
              <a:rPr lang="en-US" sz="1700" b="1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onsite energies</a:t>
            </a:r>
            <a:endParaRPr lang="en-US" sz="17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127411-5676-7EDD-FD32-3A69B92ADA86}"/>
              </a:ext>
            </a:extLst>
          </p:cNvPr>
          <p:cNvGrpSpPr/>
          <p:nvPr/>
        </p:nvGrpSpPr>
        <p:grpSpPr>
          <a:xfrm>
            <a:off x="4435737" y="3373875"/>
            <a:ext cx="3676207" cy="2886020"/>
            <a:chOff x="5787812" y="3502472"/>
            <a:chExt cx="3676207" cy="2886021"/>
          </a:xfrm>
        </p:grpSpPr>
        <p:pic>
          <p:nvPicPr>
            <p:cNvPr id="506" name="Image 18"/>
            <p:cNvPicPr/>
            <p:nvPr/>
          </p:nvPicPr>
          <p:blipFill>
            <a:blip r:embed="rId6"/>
            <a:stretch/>
          </p:blipFill>
          <p:spPr>
            <a:xfrm>
              <a:off x="6145248" y="3841976"/>
              <a:ext cx="2666880" cy="1072803"/>
            </a:xfrm>
            <a:prstGeom prst="rect">
              <a:avLst/>
            </a:prstGeom>
            <a:ln>
              <a:noFill/>
            </a:ln>
          </p:spPr>
        </p:pic>
        <p:sp>
          <p:nvSpPr>
            <p:cNvPr id="508" name="CustomShape 4"/>
            <p:cNvSpPr/>
            <p:nvPr/>
          </p:nvSpPr>
          <p:spPr>
            <a:xfrm>
              <a:off x="5787812" y="5005529"/>
              <a:ext cx="2961278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700" b="1" strike="noStrike" spc="-1" dirty="0">
                  <a:solidFill>
                    <a:srgbClr val="0000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</a:rPr>
                <a:t>Localized</a:t>
              </a:r>
              <a:r>
                <a:rPr lang="en-US" sz="17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</a:rPr>
                <a:t> wave function</a:t>
              </a:r>
              <a:endParaRPr lang="en-US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6912964" y="3502472"/>
                  <a:ext cx="7407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>
                      <a:solidFill>
                        <a:srgbClr val="CC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 &gt;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964" y="3502472"/>
                  <a:ext cx="740780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7438" t="-116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830" y="5326370"/>
              <a:ext cx="2057687" cy="66684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0" name="CustomShape 5"/>
                <p:cNvSpPr/>
                <p:nvPr/>
              </p:nvSpPr>
              <p:spPr>
                <a:xfrm>
                  <a:off x="6797139" y="5993213"/>
                  <a:ext cx="2666880" cy="3952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/>
                <a:lstStyle/>
                <a:p>
                  <a:pPr algn="ctr">
                    <a:lnSpc>
                      <a:spcPct val="10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trike="noStrike" spc="-1" dirty="0" smtClean="0">
                              <a:solidFill>
                                <a:srgbClr val="1D1DFF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trike="noStrike" spc="-1" dirty="0" smtClean="0">
                              <a:solidFill>
                                <a:srgbClr val="1D1DFF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fr-FR" b="1" i="1" strike="noStrike" spc="-1" dirty="0" smtClean="0">
                              <a:solidFill>
                                <a:srgbClr val="1D1DFF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𝒍𝒐𝒄</m:t>
                          </m:r>
                        </m:sub>
                      </m:sSub>
                    </m:oMath>
                  </a14:m>
                  <a:r>
                    <a:rPr lang="en-US" b="0" strike="noStrike" spc="-1" dirty="0">
                      <a:solidFill>
                        <a:srgbClr val="0000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</a:rPr>
                    <a:t>: Localization length</a:t>
                  </a:r>
                  <a:endParaRPr lang="en-US" b="0" strike="noStrike" spc="-1" dirty="0">
                    <a:solidFill>
                      <a:srgbClr val="0000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endParaRPr>
                </a:p>
              </p:txBody>
            </p:sp>
          </mc:Choice>
          <mc:Fallback>
            <p:sp>
              <p:nvSpPr>
                <p:cNvPr id="510" name="CustomShap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7139" y="5993213"/>
                  <a:ext cx="2666880" cy="395280"/>
                </a:xfrm>
                <a:prstGeom prst="rect">
                  <a:avLst/>
                </a:prstGeom>
                <a:blipFill>
                  <a:blip r:embed="rId11"/>
                  <a:stretch>
                    <a:fillRect t="-9231" b="-1692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/>
          <p:cNvSpPr/>
          <p:nvPr/>
        </p:nvSpPr>
        <p:spPr>
          <a:xfrm>
            <a:off x="3447949" y="996874"/>
            <a:ext cx="411328" cy="65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 descr="1977 Nobel Prize in Physics - Philip W Anderson - Nokia Bell Labs">
            <a:extLst>
              <a:ext uri="{FF2B5EF4-FFF2-40B4-BE49-F238E27FC236}">
                <a16:creationId xmlns:a16="http://schemas.microsoft.com/office/drawing/2014/main" id="{185778D5-0584-3C95-E778-4A9E79E5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744" y="380880"/>
            <a:ext cx="1328102" cy="164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123558" y="3034616"/>
            <a:ext cx="4822298" cy="2799670"/>
            <a:chOff x="123558" y="2485976"/>
            <a:chExt cx="4822298" cy="27996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F17757F-B05E-D554-0646-6F0EB9ADE787}"/>
                </a:ext>
              </a:extLst>
            </p:cNvPr>
            <p:cNvGrpSpPr/>
            <p:nvPr/>
          </p:nvGrpSpPr>
          <p:grpSpPr>
            <a:xfrm>
              <a:off x="123558" y="2893923"/>
              <a:ext cx="3920648" cy="2391723"/>
              <a:chOff x="342929" y="3322084"/>
              <a:chExt cx="3920648" cy="2391723"/>
            </a:xfrm>
          </p:grpSpPr>
          <p:pic>
            <p:nvPicPr>
              <p:cNvPr id="505" name="Image 17"/>
              <p:cNvPicPr/>
              <p:nvPr/>
            </p:nvPicPr>
            <p:blipFill>
              <a:blip r:embed="rId13"/>
              <a:stretch/>
            </p:blipFill>
            <p:spPr>
              <a:xfrm>
                <a:off x="1198773" y="3564179"/>
                <a:ext cx="2712209" cy="107905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7" name="CustomShape 3"/>
              <p:cNvSpPr/>
              <p:nvPr/>
            </p:nvSpPr>
            <p:spPr>
              <a:xfrm>
                <a:off x="342929" y="4643236"/>
                <a:ext cx="3920648" cy="10705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en-US" sz="1700" b="1" strike="noStrike" spc="-1" dirty="0">
                    <a:solidFill>
                      <a:srgbClr val="0000FF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Extended</a:t>
                </a:r>
                <a:r>
                  <a:rPr lang="en-US" sz="1700" b="1" strike="noStrike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 electronic wavefunction 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lang="en-US" sz="1700" b="1" strike="noStrike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over the mean free path </a:t>
                </a:r>
                <a:r>
                  <a:rPr lang="en-US" sz="1700" b="1" i="1" strike="noStrike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l</a:t>
                </a:r>
                <a:endParaRPr lang="en-US" sz="1700" b="0" i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/>
                  <p:cNvSpPr/>
                  <p:nvPr/>
                </p:nvSpPr>
                <p:spPr>
                  <a:xfrm>
                    <a:off x="1960906" y="3322084"/>
                    <a:ext cx="74078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dirty="0">
                        <a:solidFill>
                          <a:srgbClr val="CC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 &lt; </a:t>
                    </a:r>
                    <a14:m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oMath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3" name="Rectangle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60906" y="3322084"/>
                    <a:ext cx="740780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7438" t="-11667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B372FBA-93A3-69A9-406A-2942A3EB391C}"/>
                    </a:ext>
                  </a:extLst>
                </p:cNvPr>
                <p:cNvSpPr txBox="1"/>
                <p:nvPr/>
              </p:nvSpPr>
              <p:spPr>
                <a:xfrm>
                  <a:off x="185598" y="2485976"/>
                  <a:ext cx="476025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strike="noStrike" spc="-1" dirty="0">
                      <a:solidFill>
                        <a:srgbClr val="0D0D0D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</a:rPr>
                    <a:t>Depending on the ratio </a:t>
                  </a:r>
                  <a14:m>
                    <m:oMath xmlns:m="http://schemas.openxmlformats.org/officeDocument/2006/math">
                      <m:r>
                        <a:rPr lang="en-US" sz="1800" b="1" i="1" strike="noStrike" spc="-1" dirty="0" smtClean="0">
                          <a:solidFill>
                            <a:srgbClr val="0D0D0D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1800" b="1" i="1" strike="noStrike" spc="-1" dirty="0" smtClean="0">
                          <a:solidFill>
                            <a:srgbClr val="0D0D0D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1" i="1" strike="noStrike" spc="-1" dirty="0" smtClean="0">
                          <a:solidFill>
                            <a:srgbClr val="0D0D0D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𝒕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B372FBA-93A3-69A9-406A-2942A3EB39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598" y="2485976"/>
                  <a:ext cx="4760258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024" t="-11667" b="-2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1D1D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Anderson Localization </a:t>
            </a: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(1958)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Footer Placeholder 1">
            <a:extLst>
              <a:ext uri="{FF2B5EF4-FFF2-40B4-BE49-F238E27FC236}">
                <a16:creationId xmlns:a16="http://schemas.microsoft.com/office/drawing/2014/main" id="{B0D976CB-252F-4FDC-A99D-5B057D22F00C}"/>
              </a:ext>
            </a:extLst>
          </p:cNvPr>
          <p:cNvSpPr txBox="1">
            <a:spLocks/>
          </p:cNvSpPr>
          <p:nvPr/>
        </p:nvSpPr>
        <p:spPr>
          <a:xfrm>
            <a:off x="2114550" y="6443350"/>
            <a:ext cx="5106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Information and Quantum Matter Conference, May 22-26,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0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 13"/>
          <p:cNvPicPr/>
          <p:nvPr/>
        </p:nvPicPr>
        <p:blipFill>
          <a:blip r:embed="rId2"/>
          <a:stretch/>
        </p:blipFill>
        <p:spPr>
          <a:xfrm>
            <a:off x="5065920" y="1207440"/>
            <a:ext cx="3981240" cy="3505680"/>
          </a:xfrm>
          <a:prstGeom prst="rect">
            <a:avLst/>
          </a:prstGeom>
          <a:ln>
            <a:noFill/>
          </a:ln>
        </p:spPr>
      </p:pic>
      <p:sp>
        <p:nvSpPr>
          <p:cNvPr id="555" name="CustomShape 2"/>
          <p:cNvSpPr/>
          <p:nvPr/>
        </p:nvSpPr>
        <p:spPr>
          <a:xfrm>
            <a:off x="589500" y="5677306"/>
            <a:ext cx="7952760" cy="929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Question: </a:t>
            </a:r>
          </a:p>
          <a:p>
            <a:pPr algn="ctr">
              <a:lnSpc>
                <a:spcPct val="100000"/>
              </a:lnSpc>
            </a:pPr>
            <a:r>
              <a:rPr lang="en-US" sz="1700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How to characterize the robustness of </a:t>
            </a:r>
            <a:r>
              <a:rPr lang="en-US" sz="1700" b="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antichiral</a:t>
            </a:r>
            <a:r>
              <a:rPr lang="en-US" sz="1700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edge states?</a:t>
            </a:r>
            <a:endParaRPr lang="en-US" sz="17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6" name="Image 1"/>
          <p:cNvPicPr/>
          <p:nvPr/>
        </p:nvPicPr>
        <p:blipFill>
          <a:blip r:embed="rId3"/>
          <a:stretch/>
        </p:blipFill>
        <p:spPr>
          <a:xfrm>
            <a:off x="562320" y="1355040"/>
            <a:ext cx="4103640" cy="3340080"/>
          </a:xfrm>
          <a:prstGeom prst="rect">
            <a:avLst/>
          </a:prstGeom>
          <a:ln>
            <a:noFill/>
          </a:ln>
        </p:spPr>
      </p:pic>
      <p:sp>
        <p:nvSpPr>
          <p:cNvPr id="557" name="CustomShape 3"/>
          <p:cNvSpPr/>
          <p:nvPr/>
        </p:nvSpPr>
        <p:spPr>
          <a:xfrm>
            <a:off x="3034800" y="4491191"/>
            <a:ext cx="39546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Xiao-Long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Lü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1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et al.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New J. Phys. </a:t>
            </a:r>
            <a:r>
              <a:rPr lang="en-US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24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103021 (2022)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8" name="CustomShape 4"/>
          <p:cNvSpPr/>
          <p:nvPr/>
        </p:nvSpPr>
        <p:spPr>
          <a:xfrm>
            <a:off x="616680" y="5039107"/>
            <a:ext cx="7898400" cy="6381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Transmission of chiral states is quantized even for strong disorder amplitude W</a:t>
            </a:r>
            <a:endParaRPr lang="en-US" sz="17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Transmission of </a:t>
            </a:r>
            <a:r>
              <a:rPr lang="en-US" sz="1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antichiral 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edge states decreases with disorder W</a:t>
            </a:r>
            <a:endParaRPr lang="en-US" sz="17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0" name="CustomShape 6"/>
          <p:cNvSpPr/>
          <p:nvPr/>
        </p:nvSpPr>
        <p:spPr>
          <a:xfrm rot="16200000">
            <a:off x="3920760" y="2589840"/>
            <a:ext cx="2439360" cy="36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Transmission coefficient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1" name="CustomShape 7"/>
          <p:cNvSpPr/>
          <p:nvPr/>
        </p:nvSpPr>
        <p:spPr>
          <a:xfrm rot="16200000">
            <a:off x="-478440" y="2778480"/>
            <a:ext cx="244692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Transmission coefficient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2" name="CustomShape 8"/>
          <p:cNvSpPr/>
          <p:nvPr/>
        </p:nvSpPr>
        <p:spPr>
          <a:xfrm>
            <a:off x="1385280" y="1059840"/>
            <a:ext cx="2895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Antichiral</a:t>
            </a:r>
            <a:r>
              <a:rPr lang="en-US" sz="17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edge states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CustomShape 9"/>
          <p:cNvSpPr/>
          <p:nvPr/>
        </p:nvSpPr>
        <p:spPr>
          <a:xfrm>
            <a:off x="6454800" y="1059840"/>
            <a:ext cx="1860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chiral edge states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16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Anderson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disorder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State-of-the-art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0DA65-5F6B-467A-9F17-444FE6772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23</a:t>
            </a:fld>
            <a:endParaRPr lang="fr-FR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F3EFF12-3FEC-4F22-99FA-5B481789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5167514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2"/>
          <a:stretch/>
        </p:blipFill>
        <p:spPr>
          <a:xfrm>
            <a:off x="6389284" y="3715472"/>
            <a:ext cx="2405027" cy="8192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C89FE9-A932-4688-8DD3-F671DBE26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65" y="986372"/>
            <a:ext cx="2227536" cy="2284591"/>
          </a:xfrm>
          <a:prstGeom prst="rect">
            <a:avLst/>
          </a:prstGeom>
        </p:spPr>
      </p:pic>
      <p:sp>
        <p:nvSpPr>
          <p:cNvPr id="3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10" name="CustomShape 8"/>
          <p:cNvSpPr/>
          <p:nvPr/>
        </p:nvSpPr>
        <p:spPr>
          <a:xfrm>
            <a:off x="227859" y="3106091"/>
            <a:ext cx="2895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Zigzag </a:t>
            </a:r>
            <a:r>
              <a:rPr lang="en-US" sz="14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graphene</a:t>
            </a: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14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nanoribbon</a:t>
            </a:r>
            <a:endParaRPr lang="en-US" sz="140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8"/>
          <p:cNvSpPr/>
          <p:nvPr/>
        </p:nvSpPr>
        <p:spPr>
          <a:xfrm>
            <a:off x="5332696" y="1615055"/>
            <a:ext cx="3309028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en-US" sz="1700" b="1" spc="-1" dirty="0">
              <a:solidFill>
                <a:srgbClr val="CC006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FDA8466-2081-47FE-89DF-5B00197DD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941" y="785170"/>
            <a:ext cx="2106708" cy="2024450"/>
          </a:xfrm>
          <a:prstGeom prst="rect">
            <a:avLst/>
          </a:prstGeom>
        </p:spPr>
      </p:pic>
      <p:sp>
        <p:nvSpPr>
          <p:cNvPr id="15" name="CustomShape 8"/>
          <p:cNvSpPr/>
          <p:nvPr/>
        </p:nvSpPr>
        <p:spPr>
          <a:xfrm>
            <a:off x="842751" y="4795603"/>
            <a:ext cx="2895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en-US" sz="170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-77786" y="3587331"/>
            <a:ext cx="350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zero energy edge states are </a:t>
            </a: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protected by the chiral symmetry</a:t>
            </a:r>
            <a:endParaRPr lang="en-US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42756" y="1331014"/>
            <a:ext cx="2968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Antichiral edge states originate from the graphene zero-energy mode</a:t>
            </a:r>
            <a:endParaRPr lang="en-US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233825" y="4487041"/>
            <a:ext cx="350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-1" dirty="0">
                <a:solidFill>
                  <a:srgbClr val="1D1D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share the same </a:t>
            </a:r>
            <a:r>
              <a:rPr lang="en-US" b="1" i="1" spc="-1" dirty="0">
                <a:solidFill>
                  <a:srgbClr val="1D1D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topology</a:t>
            </a:r>
            <a:r>
              <a:rPr lang="en-US" b="1" spc="-1" dirty="0">
                <a:solidFill>
                  <a:srgbClr val="1D1D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with zigzag graphene nanoribbon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6588335" y="580860"/>
            <a:ext cx="2185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Colomés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Franz, PRL (2018)</a:t>
            </a:r>
          </a:p>
        </p:txBody>
      </p:sp>
      <p:sp>
        <p:nvSpPr>
          <p:cNvPr id="7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Anderson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disorder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State-of-the-art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A9C5AA0-7259-83DE-AE97-2D97D489C674}"/>
                  </a:ext>
                </a:extLst>
              </p14:cNvPr>
              <p14:cNvContentPartPr/>
              <p14:nvPr/>
            </p14:nvContentPartPr>
            <p14:xfrm>
              <a:off x="8561494" y="3949877"/>
              <a:ext cx="212760" cy="302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A9C5AA0-7259-83DE-AE97-2D97D489C6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7494" y="3841877"/>
                <a:ext cx="320760" cy="51876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C2682231-68DD-F4E6-455C-5F260F9C4807}"/>
              </a:ext>
            </a:extLst>
          </p:cNvPr>
          <p:cNvSpPr txBox="1"/>
          <p:nvPr/>
        </p:nvSpPr>
        <p:spPr>
          <a:xfrm>
            <a:off x="281626" y="4842224"/>
            <a:ext cx="85965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However, graphene (2D lattice) </a:t>
            </a:r>
            <a:r>
              <a:rPr lang="en-US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is not topological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!</a:t>
            </a:r>
          </a:p>
          <a:p>
            <a:endParaRPr lang="en-US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Question: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How to characterize the topology of the </a:t>
            </a:r>
            <a:r>
              <a:rPr lang="en-US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antichiral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edge states?</a:t>
            </a:r>
          </a:p>
          <a:p>
            <a:endParaRPr lang="en-US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Answer: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Mapping the lattice to 1D system and derive the corresponding topological invariant: </a:t>
            </a:r>
            <a:r>
              <a:rPr lang="en-US" b="1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winding number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Colomés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Franz)</a:t>
            </a:r>
            <a:endParaRPr lang="en-US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916" y="670866"/>
            <a:ext cx="574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Arguments for the robustness of antichiral edge states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22417" y="2569206"/>
            <a:ext cx="24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Modified Haldane model </a:t>
            </a:r>
          </a:p>
          <a:p>
            <a:pPr algn="ctr">
              <a:lnSpc>
                <a:spcPct val="100000"/>
              </a:lnSpc>
            </a:pP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on a zigzag nanoribbon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06BAB69-3C34-22BA-BE8A-A56E286B70CA}"/>
                  </a:ext>
                </a:extLst>
              </p14:cNvPr>
              <p14:cNvContentPartPr/>
              <p14:nvPr/>
            </p14:nvContentPartPr>
            <p14:xfrm>
              <a:off x="3229315" y="2128925"/>
              <a:ext cx="2955240" cy="459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06BAB69-3C34-22BA-BE8A-A56E286B70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0675" y="2119925"/>
                <a:ext cx="2972880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562626-4C9D-8F89-EC39-1E739F18B7A3}"/>
                  </a:ext>
                </a:extLst>
              </p14:cNvPr>
              <p14:cNvContentPartPr/>
              <p14:nvPr/>
            </p14:nvContentPartPr>
            <p14:xfrm>
              <a:off x="8463355" y="4211525"/>
              <a:ext cx="262800" cy="421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562626-4C9D-8F89-EC39-1E739F18B7A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54355" y="4202885"/>
                <a:ext cx="280440" cy="43884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Imag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4" y="4280171"/>
            <a:ext cx="2114845" cy="56205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04"/>
          <a:stretch/>
        </p:blipFill>
        <p:spPr>
          <a:xfrm>
            <a:off x="6389710" y="3025648"/>
            <a:ext cx="2190045" cy="81926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FEA0C0-8A43-4230-B3BF-64987278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24</a:t>
            </a:fld>
            <a:endParaRPr lang="fr-FR"/>
          </a:p>
        </p:txBody>
      </p:sp>
      <p:sp>
        <p:nvSpPr>
          <p:cNvPr id="32" name="Footer Placeholder 1">
            <a:extLst>
              <a:ext uri="{FF2B5EF4-FFF2-40B4-BE49-F238E27FC236}">
                <a16:creationId xmlns:a16="http://schemas.microsoft.com/office/drawing/2014/main" id="{2AFB834A-55BD-4819-8DFC-56476F15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65522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9127">
            <a:off x="5248208" y="2145395"/>
            <a:ext cx="2794688" cy="1185520"/>
          </a:xfrm>
          <a:prstGeom prst="rect">
            <a:avLst/>
          </a:prstGeom>
        </p:spPr>
      </p:pic>
      <p:pic>
        <p:nvPicPr>
          <p:cNvPr id="567" name="Image 1"/>
          <p:cNvPicPr/>
          <p:nvPr/>
        </p:nvPicPr>
        <p:blipFill>
          <a:blip r:embed="rId3"/>
          <a:stretch/>
        </p:blipFill>
        <p:spPr>
          <a:xfrm>
            <a:off x="162000" y="1182600"/>
            <a:ext cx="3863520" cy="3097080"/>
          </a:xfrm>
          <a:prstGeom prst="rect">
            <a:avLst/>
          </a:prstGeom>
          <a:ln>
            <a:noFill/>
          </a:ln>
        </p:spPr>
      </p:pic>
      <p:sp>
        <p:nvSpPr>
          <p:cNvPr id="569" name="CustomShape 3"/>
          <p:cNvSpPr/>
          <p:nvPr/>
        </p:nvSpPr>
        <p:spPr>
          <a:xfrm>
            <a:off x="5325840" y="1043640"/>
            <a:ext cx="3638784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1D extended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b="1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Su-Schrieffer-</a:t>
            </a:r>
            <a:r>
              <a:rPr lang="en-US" b="1" spc="-1" dirty="0" err="1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Heeger</a:t>
            </a:r>
            <a:r>
              <a:rPr lang="en-US" b="1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(SSH) model</a:t>
            </a:r>
          </a:p>
        </p:txBody>
      </p:sp>
      <p:sp>
        <p:nvSpPr>
          <p:cNvPr id="570" name="CustomShape 4"/>
          <p:cNvSpPr/>
          <p:nvPr/>
        </p:nvSpPr>
        <p:spPr>
          <a:xfrm>
            <a:off x="4326480" y="2511360"/>
            <a:ext cx="14032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1" name="CustomShape 5"/>
          <p:cNvSpPr/>
          <p:nvPr/>
        </p:nvSpPr>
        <p:spPr>
          <a:xfrm flipV="1">
            <a:off x="6893384" y="2224980"/>
            <a:ext cx="498960" cy="4548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3" name="CustomShape 7"/>
          <p:cNvSpPr/>
          <p:nvPr/>
        </p:nvSpPr>
        <p:spPr>
          <a:xfrm>
            <a:off x="5870160" y="2679840"/>
            <a:ext cx="477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CustomShape 8"/>
          <p:cNvSpPr/>
          <p:nvPr/>
        </p:nvSpPr>
        <p:spPr>
          <a:xfrm>
            <a:off x="6378496" y="2052810"/>
            <a:ext cx="477360" cy="399600"/>
          </a:xfrm>
          <a:prstGeom prst="rect">
            <a:avLst/>
          </a:prstGeom>
          <a:blipFill>
            <a:blip r:embed="rId4"/>
            <a:stretch>
              <a:fillRect b="-1521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5" name="CustomShape 9"/>
          <p:cNvSpPr/>
          <p:nvPr/>
        </p:nvSpPr>
        <p:spPr>
          <a:xfrm>
            <a:off x="6261840" y="3499920"/>
            <a:ext cx="477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6" name="CustomShape 10"/>
          <p:cNvSpPr/>
          <p:nvPr/>
        </p:nvSpPr>
        <p:spPr>
          <a:xfrm>
            <a:off x="6986060" y="2416680"/>
            <a:ext cx="477360" cy="399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CustomShape 12"/>
          <p:cNvSpPr/>
          <p:nvPr/>
        </p:nvSpPr>
        <p:spPr>
          <a:xfrm>
            <a:off x="2798100" y="5119220"/>
            <a:ext cx="31021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Topological insulator 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1" name="CustomShape 13"/>
          <p:cNvSpPr/>
          <p:nvPr/>
        </p:nvSpPr>
        <p:spPr>
          <a:xfrm>
            <a:off x="3046800" y="5397227"/>
            <a:ext cx="21618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Trivial insulator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CustomShape 5"/>
          <p:cNvSpPr/>
          <p:nvPr/>
        </p:nvSpPr>
        <p:spPr>
          <a:xfrm flipV="1">
            <a:off x="6422576" y="2241990"/>
            <a:ext cx="498960" cy="4548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52" y="3843279"/>
            <a:ext cx="2191056" cy="5334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85" y="3899520"/>
            <a:ext cx="2419688" cy="4953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0" y="4918253"/>
            <a:ext cx="3038899" cy="1086002"/>
          </a:xfrm>
          <a:prstGeom prst="rect">
            <a:avLst/>
          </a:prstGeom>
        </p:spPr>
      </p:pic>
      <p:sp>
        <p:nvSpPr>
          <p:cNvPr id="28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579" name="CustomShape 11"/>
          <p:cNvSpPr/>
          <p:nvPr/>
        </p:nvSpPr>
        <p:spPr>
          <a:xfrm>
            <a:off x="162000" y="4570850"/>
            <a:ext cx="31021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Winding number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A18ABC0B-DC8F-F8FD-7BBA-B3603F13BC78}"/>
              </a:ext>
            </a:extLst>
          </p:cNvPr>
          <p:cNvSpPr txBox="1"/>
          <p:nvPr/>
        </p:nvSpPr>
        <p:spPr>
          <a:xfrm>
            <a:off x="6378496" y="588341"/>
            <a:ext cx="2185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Colomés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Franz, PRL (2018)</a:t>
            </a:r>
          </a:p>
        </p:txBody>
      </p:sp>
      <p:sp>
        <p:nvSpPr>
          <p:cNvPr id="24" name="CustomShape 3"/>
          <p:cNvSpPr/>
          <p:nvPr/>
        </p:nvSpPr>
        <p:spPr>
          <a:xfrm>
            <a:off x="82405" y="715899"/>
            <a:ext cx="4489595" cy="285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Modified Haldane model on zigzag ribbon</a:t>
            </a:r>
          </a:p>
          <a:p>
            <a:pPr>
              <a:lnSpc>
                <a:spcPct val="100000"/>
              </a:lnSpc>
            </a:pPr>
            <a:r>
              <a:rPr lang="en-US" sz="20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to 1D topological insulator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7E6AB-3136-4C1C-B4EB-F8F847C3B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25</a:t>
            </a:fld>
            <a:endParaRPr lang="fr-FR"/>
          </a:p>
        </p:txBody>
      </p:sp>
      <p:sp>
        <p:nvSpPr>
          <p:cNvPr id="27" name="Footer Placeholder 1">
            <a:extLst>
              <a:ext uri="{FF2B5EF4-FFF2-40B4-BE49-F238E27FC236}">
                <a16:creationId xmlns:a16="http://schemas.microsoft.com/office/drawing/2014/main" id="{E5C4CE5B-A9BE-46BA-9064-601C6792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3557119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9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Image 4"/>
          <p:cNvPicPr/>
          <p:nvPr/>
        </p:nvPicPr>
        <p:blipFill>
          <a:blip r:embed="rId2"/>
          <a:srcRect r="50227"/>
          <a:stretch/>
        </p:blipFill>
        <p:spPr>
          <a:xfrm>
            <a:off x="5835600" y="1043280"/>
            <a:ext cx="2679480" cy="2514791"/>
          </a:xfrm>
          <a:prstGeom prst="rect">
            <a:avLst/>
          </a:prstGeom>
          <a:ln>
            <a:noFill/>
          </a:ln>
        </p:spPr>
      </p:pic>
      <p:pic>
        <p:nvPicPr>
          <p:cNvPr id="585" name="Image 5"/>
          <p:cNvPicPr/>
          <p:nvPr/>
        </p:nvPicPr>
        <p:blipFill>
          <a:blip r:embed="rId2"/>
          <a:srcRect l="48976"/>
          <a:stretch/>
        </p:blipFill>
        <p:spPr>
          <a:xfrm>
            <a:off x="3230850" y="3584375"/>
            <a:ext cx="2570636" cy="2088551"/>
          </a:xfrm>
          <a:prstGeom prst="rect">
            <a:avLst/>
          </a:prstGeom>
          <a:ln>
            <a:noFill/>
          </a:ln>
        </p:spPr>
      </p:pic>
      <p:pic>
        <p:nvPicPr>
          <p:cNvPr id="589" name="Image 9"/>
          <p:cNvPicPr/>
          <p:nvPr/>
        </p:nvPicPr>
        <p:blipFill>
          <a:blip r:embed="rId3"/>
          <a:srcRect t="33501" r="70753" b="33133"/>
          <a:stretch/>
        </p:blipFill>
        <p:spPr>
          <a:xfrm>
            <a:off x="6584400" y="757440"/>
            <a:ext cx="940320" cy="488880"/>
          </a:xfrm>
          <a:prstGeom prst="rect">
            <a:avLst/>
          </a:prstGeom>
          <a:ln>
            <a:noFill/>
          </a:ln>
        </p:spPr>
      </p:pic>
      <p:pic>
        <p:nvPicPr>
          <p:cNvPr id="590" name="Image 11"/>
          <p:cNvPicPr/>
          <p:nvPr/>
        </p:nvPicPr>
        <p:blipFill>
          <a:blip r:embed="rId3"/>
          <a:srcRect l="47269" t="12427" r="41521" b="57716"/>
          <a:stretch/>
        </p:blipFill>
        <p:spPr>
          <a:xfrm>
            <a:off x="7576200" y="763200"/>
            <a:ext cx="360360" cy="437400"/>
          </a:xfrm>
          <a:prstGeom prst="rect">
            <a:avLst/>
          </a:prstGeom>
          <a:ln>
            <a:noFill/>
          </a:ln>
        </p:spPr>
      </p:pic>
      <p:sp>
        <p:nvSpPr>
          <p:cNvPr id="591" name="CustomShape 2"/>
          <p:cNvSpPr/>
          <p:nvPr/>
        </p:nvSpPr>
        <p:spPr>
          <a:xfrm>
            <a:off x="5606986" y="4037293"/>
            <a:ext cx="2643507" cy="1002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Zero-energy modes are localized at the chain edges</a:t>
            </a:r>
            <a:endParaRPr lang="en-US" sz="17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2" name="Image 16"/>
          <p:cNvPicPr/>
          <p:nvPr/>
        </p:nvPicPr>
        <p:blipFill>
          <a:blip r:embed="rId4"/>
          <a:stretch/>
        </p:blipFill>
        <p:spPr>
          <a:xfrm>
            <a:off x="6928740" y="1797876"/>
            <a:ext cx="704520" cy="771120"/>
          </a:xfrm>
          <a:prstGeom prst="rect">
            <a:avLst/>
          </a:prstGeom>
          <a:ln>
            <a:noFill/>
          </a:ln>
        </p:spPr>
      </p:pic>
      <p:sp>
        <p:nvSpPr>
          <p:cNvPr id="593" name="CustomShape 3"/>
          <p:cNvSpPr/>
          <p:nvPr/>
        </p:nvSpPr>
        <p:spPr>
          <a:xfrm>
            <a:off x="6900300" y="1945161"/>
            <a:ext cx="681480" cy="514800"/>
          </a:xfrm>
          <a:prstGeom prst="rect">
            <a:avLst/>
          </a:prstGeom>
          <a:noFill/>
          <a:ln w="2844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0" name="CustomShape 9"/>
          <p:cNvSpPr/>
          <p:nvPr/>
        </p:nvSpPr>
        <p:spPr>
          <a:xfrm>
            <a:off x="1165320" y="3373920"/>
            <a:ext cx="477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CustomShape 11"/>
          <p:cNvSpPr/>
          <p:nvPr/>
        </p:nvSpPr>
        <p:spPr>
          <a:xfrm>
            <a:off x="806040" y="2653920"/>
            <a:ext cx="477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9127">
            <a:off x="221369" y="2152499"/>
            <a:ext cx="2794688" cy="1185520"/>
          </a:xfrm>
          <a:prstGeom prst="rect">
            <a:avLst/>
          </a:prstGeom>
        </p:spPr>
      </p:pic>
      <p:sp>
        <p:nvSpPr>
          <p:cNvPr id="29" name="CustomShape 5"/>
          <p:cNvSpPr/>
          <p:nvPr/>
        </p:nvSpPr>
        <p:spPr>
          <a:xfrm flipV="1">
            <a:off x="1428175" y="2245770"/>
            <a:ext cx="498960" cy="4548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CustomShape 10"/>
          <p:cNvSpPr/>
          <p:nvPr/>
        </p:nvSpPr>
        <p:spPr>
          <a:xfrm>
            <a:off x="2095047" y="2434203"/>
            <a:ext cx="477360" cy="3996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CustomShape 5"/>
          <p:cNvSpPr/>
          <p:nvPr/>
        </p:nvSpPr>
        <p:spPr>
          <a:xfrm flipV="1">
            <a:off x="1872900" y="2245770"/>
            <a:ext cx="498960" cy="4548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CustomShape 8"/>
          <p:cNvSpPr/>
          <p:nvPr/>
        </p:nvSpPr>
        <p:spPr>
          <a:xfrm>
            <a:off x="1324666" y="2073600"/>
            <a:ext cx="477360" cy="399600"/>
          </a:xfrm>
          <a:prstGeom prst="rect">
            <a:avLst/>
          </a:prstGeom>
          <a:blipFill>
            <a:blip r:embed="rId7"/>
            <a:stretch>
              <a:fillRect b="-1521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34" name="CustomShape 2"/>
          <p:cNvSpPr/>
          <p:nvPr/>
        </p:nvSpPr>
        <p:spPr>
          <a:xfrm>
            <a:off x="429292" y="5686420"/>
            <a:ext cx="8234296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Antichiral edge states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are also described by a winding number at 1D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6" name="Image 2"/>
          <p:cNvPicPr/>
          <p:nvPr/>
        </p:nvPicPr>
        <p:blipFill>
          <a:blip r:embed="rId8"/>
          <a:stretch/>
        </p:blipFill>
        <p:spPr>
          <a:xfrm>
            <a:off x="2740320" y="1004760"/>
            <a:ext cx="3043800" cy="2600004"/>
          </a:xfrm>
          <a:prstGeom prst="rect">
            <a:avLst/>
          </a:prstGeom>
          <a:ln>
            <a:noFill/>
          </a:ln>
        </p:spPr>
      </p:pic>
      <p:pic>
        <p:nvPicPr>
          <p:cNvPr id="587" name="Image 7"/>
          <p:cNvPicPr/>
          <p:nvPr/>
        </p:nvPicPr>
        <p:blipFill>
          <a:blip r:embed="rId3"/>
          <a:srcRect t="33501" r="70753" b="33133"/>
          <a:stretch/>
        </p:blipFill>
        <p:spPr>
          <a:xfrm>
            <a:off x="3761352" y="748312"/>
            <a:ext cx="940320" cy="488880"/>
          </a:xfrm>
          <a:prstGeom prst="rect">
            <a:avLst/>
          </a:prstGeom>
          <a:ln>
            <a:noFill/>
          </a:ln>
        </p:spPr>
      </p:pic>
      <p:pic>
        <p:nvPicPr>
          <p:cNvPr id="588" name="Image 8"/>
          <p:cNvPicPr/>
          <p:nvPr/>
        </p:nvPicPr>
        <p:blipFill>
          <a:blip r:embed="rId3"/>
          <a:srcRect l="44461" t="38775" r="43126" b="35770"/>
          <a:stretch/>
        </p:blipFill>
        <p:spPr>
          <a:xfrm>
            <a:off x="4721382" y="838474"/>
            <a:ext cx="398880" cy="372960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1950910" y="6179527"/>
            <a:ext cx="524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winding</a:t>
            </a:r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behaves</a:t>
            </a:r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disorder</a:t>
            </a:r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fr-FR" dirty="0">
              <a:solidFill>
                <a:srgbClr val="CC0066"/>
              </a:solidFill>
            </a:endParaRPr>
          </a:p>
        </p:txBody>
      </p:sp>
      <p:sp>
        <p:nvSpPr>
          <p:cNvPr id="3" name="ZoneTexte 4">
            <a:extLst>
              <a:ext uri="{FF2B5EF4-FFF2-40B4-BE49-F238E27FC236}">
                <a16:creationId xmlns:a16="http://schemas.microsoft.com/office/drawing/2014/main" id="{7AEDC517-41A1-D152-91AB-492CE5F859FA}"/>
              </a:ext>
            </a:extLst>
          </p:cNvPr>
          <p:cNvSpPr txBox="1"/>
          <p:nvPr/>
        </p:nvSpPr>
        <p:spPr>
          <a:xfrm>
            <a:off x="6378496" y="588341"/>
            <a:ext cx="2185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Colomés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Franz, PRL (2018)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7C9AD82-914E-B086-5DC8-6F215209445B}"/>
                  </a:ext>
                </a:extLst>
              </p14:cNvPr>
              <p14:cNvContentPartPr/>
              <p14:nvPr/>
            </p14:nvContentPartPr>
            <p14:xfrm>
              <a:off x="5305075" y="2246645"/>
              <a:ext cx="1552680" cy="1997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7C9AD82-914E-B086-5DC8-6F21520944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96435" y="2237645"/>
                <a:ext cx="1570320" cy="201492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ZoneTexte 18">
            <a:extLst>
              <a:ext uri="{FF2B5EF4-FFF2-40B4-BE49-F238E27FC236}">
                <a16:creationId xmlns:a16="http://schemas.microsoft.com/office/drawing/2014/main" id="{3264D7E7-D3FB-5234-A0F6-B6A265F8ACCC}"/>
              </a:ext>
            </a:extLst>
          </p:cNvPr>
          <p:cNvSpPr txBox="1"/>
          <p:nvPr/>
        </p:nvSpPr>
        <p:spPr>
          <a:xfrm>
            <a:off x="41916" y="367025"/>
            <a:ext cx="78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to 1D topological insulator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2A8AE-73FC-4764-8450-DA5F2900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26</a:t>
            </a:fld>
            <a:endParaRPr lang="fr-FR"/>
          </a:p>
        </p:txBody>
      </p:sp>
      <p:sp>
        <p:nvSpPr>
          <p:cNvPr id="37" name="Footer Placeholder 1">
            <a:extLst>
              <a:ext uri="{FF2B5EF4-FFF2-40B4-BE49-F238E27FC236}">
                <a16:creationId xmlns:a16="http://schemas.microsoft.com/office/drawing/2014/main" id="{CA58FE62-B036-4D04-8198-2A34C9D8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40047380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ustomShape 2"/>
          <p:cNvSpPr/>
          <p:nvPr/>
        </p:nvSpPr>
        <p:spPr>
          <a:xfrm>
            <a:off x="54754" y="4125801"/>
            <a:ext cx="8224487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Equal disorder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the impurities are randomly distributed on A and B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sublattices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11" name="Image 18"/>
          <p:cNvPicPr/>
          <p:nvPr/>
        </p:nvPicPr>
        <p:blipFill>
          <a:blip r:embed="rId2"/>
          <a:stretch/>
        </p:blipFill>
        <p:spPr>
          <a:xfrm>
            <a:off x="1575541" y="2552600"/>
            <a:ext cx="3996127" cy="661031"/>
          </a:xfrm>
          <a:prstGeom prst="rect">
            <a:avLst/>
          </a:prstGeom>
          <a:ln>
            <a:noFill/>
          </a:ln>
        </p:spPr>
      </p:pic>
      <p:sp>
        <p:nvSpPr>
          <p:cNvPr id="615" name="CustomShape 9"/>
          <p:cNvSpPr/>
          <p:nvPr/>
        </p:nvSpPr>
        <p:spPr>
          <a:xfrm>
            <a:off x="1730150" y="3366864"/>
            <a:ext cx="2358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random</a:t>
            </a:r>
            <a:r>
              <a:rPr lang="en-US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onsite energy</a:t>
            </a:r>
            <a:r>
              <a:rPr lang="en-US" sz="1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6" name="CustomShape 10"/>
          <p:cNvSpPr/>
          <p:nvPr/>
        </p:nvSpPr>
        <p:spPr>
          <a:xfrm>
            <a:off x="5114318" y="4475198"/>
            <a:ext cx="38541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E. V. Castro et al., Phys. Rev. B </a:t>
            </a: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92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085410 (2015)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754" y="364427"/>
            <a:ext cx="1979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fr-FR" sz="1600" b="1" dirty="0">
              <a:solidFill>
                <a:srgbClr val="1D1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418813" y="730277"/>
            <a:ext cx="826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the winding number of a 1D reduced modified Haldane model in the presence of disorder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numerically the localization length of the antichiral edge states based on the transfer matrix method applied to the 2D modified Haldane model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54" y="1979288"/>
            <a:ext cx="2371857" cy="2126595"/>
          </a:xfrm>
          <a:prstGeom prst="rect">
            <a:avLst/>
          </a:prstGeom>
        </p:spPr>
      </p:pic>
      <p:sp>
        <p:nvSpPr>
          <p:cNvPr id="3" name="ZoneTexte 13">
            <a:extLst>
              <a:ext uri="{FF2B5EF4-FFF2-40B4-BE49-F238E27FC236}">
                <a16:creationId xmlns:a16="http://schemas.microsoft.com/office/drawing/2014/main" id="{37C1AA0F-D8EB-CF97-BCBD-325BAA083F41}"/>
              </a:ext>
            </a:extLst>
          </p:cNvPr>
          <p:cNvSpPr txBox="1"/>
          <p:nvPr/>
        </p:nvSpPr>
        <p:spPr>
          <a:xfrm>
            <a:off x="174682" y="2115412"/>
            <a:ext cx="306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fr-FR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endParaRPr lang="fr-FR" b="1" dirty="0">
              <a:solidFill>
                <a:srgbClr val="1D1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5" y="3182308"/>
            <a:ext cx="1295581" cy="6858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DCEA34-F583-6F01-13E1-900DF780220E}"/>
              </a:ext>
            </a:extLst>
          </p:cNvPr>
          <p:cNvSpPr/>
          <p:nvPr/>
        </p:nvSpPr>
        <p:spPr>
          <a:xfrm>
            <a:off x="174682" y="4818299"/>
            <a:ext cx="3398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fr-FR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fr-FR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real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38DBF-66DA-9CE3-AAA0-A324864C305E}"/>
              </a:ext>
            </a:extLst>
          </p:cNvPr>
          <p:cNvSpPr txBox="1"/>
          <p:nvPr/>
        </p:nvSpPr>
        <p:spPr>
          <a:xfrm>
            <a:off x="1582868" y="5286451"/>
            <a:ext cx="61721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r>
              <a:rPr lang="fr-FR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matrix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winding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 Matrix </a:t>
            </a:r>
            <a:r>
              <a:rPr lang="fr-FR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fr-FR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derive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60A5D5-F9BA-4203-BD8B-23A75994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27</a:t>
            </a:fld>
            <a:endParaRPr lang="fr-FR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0FBA5432-6657-440F-9D9E-0F1F0278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4162541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15" y="1561945"/>
            <a:ext cx="3670479" cy="30869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9" y="1466312"/>
            <a:ext cx="3670479" cy="302653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5265631" y="947727"/>
            <a:ext cx="3878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V. Castro</a:t>
            </a:r>
            <a:r>
              <a:rPr lang="da-D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085410 (2015)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9"/>
              <p:cNvSpPr txBox="1"/>
              <p:nvPr/>
            </p:nvSpPr>
            <p:spPr>
              <a:xfrm>
                <a:off x="554726" y="4118280"/>
                <a:ext cx="4123654" cy="1308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2800" dirty="0">
                  <a:solidFill>
                    <a:srgbClr val="E135B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l-GR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ν</a:t>
                </a:r>
                <a14:m>
                  <m:oMath xmlns:m="http://schemas.openxmlformats.org/officeDocument/2006/math">
                    <m:r>
                      <a:rPr lang="el-G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decreases rapidly with disorder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decrease of </a:t>
                </a:r>
                <a14:m>
                  <m:oMath xmlns:m="http://schemas.openxmlformats.org/officeDocument/2006/math">
                    <m:r>
                      <a:rPr lang="fr-FR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l-GR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l-GR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ν</a:t>
                </a:r>
                <a14:m>
                  <m:oMath xmlns:m="http://schemas.openxmlformats.org/officeDocument/2006/math">
                    <m:r>
                      <a:rPr lang="el-GR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 </m:t>
                    </m:r>
                  </m:oMath>
                </a14:m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slightly dependent on the disorder density</a:t>
                </a:r>
              </a:p>
            </p:txBody>
          </p:sp>
        </mc:Choice>
        <mc:Fallback xmlns="">
          <p:sp>
            <p:nvSpPr>
              <p:cNvPr id="11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6" y="4118280"/>
                <a:ext cx="4123654" cy="1308050"/>
              </a:xfrm>
              <a:prstGeom prst="rect">
                <a:avLst/>
              </a:prstGeom>
              <a:blipFill>
                <a:blip r:embed="rId5"/>
                <a:stretch>
                  <a:fillRect l="-740" b="-6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D73516EE-8627-4251-97C0-48788E1D5D46}"/>
              </a:ext>
            </a:extLst>
          </p:cNvPr>
          <p:cNvSpPr txBox="1"/>
          <p:nvPr/>
        </p:nvSpPr>
        <p:spPr>
          <a:xfrm>
            <a:off x="5809437" y="5641565"/>
            <a:ext cx="25122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b="1" dirty="0" err="1">
                <a:solidFill>
                  <a:srgbClr val="CC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Robust</a:t>
            </a:r>
            <a:r>
              <a:rPr lang="fr-FR" sz="1700" b="1" dirty="0">
                <a:solidFill>
                  <a:srgbClr val="CC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dirty="0" err="1">
                <a:solidFill>
                  <a:srgbClr val="CC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topological</a:t>
            </a:r>
            <a:r>
              <a:rPr lang="fr-FR" sz="1700" b="1" dirty="0">
                <a:solidFill>
                  <a:srgbClr val="CC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phase</a:t>
            </a:r>
          </a:p>
        </p:txBody>
      </p:sp>
      <p:sp>
        <p:nvSpPr>
          <p:cNvPr id="13" name="TextBox 9"/>
          <p:cNvSpPr txBox="1"/>
          <p:nvPr/>
        </p:nvSpPr>
        <p:spPr>
          <a:xfrm>
            <a:off x="4987460" y="4580040"/>
            <a:ext cx="41561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is robust against weak disorder W &lt; 4t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decreases to zero for strong disorder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E4AE2-578D-4C72-BB44-19136488F4E3}"/>
              </a:ext>
            </a:extLst>
          </p:cNvPr>
          <p:cNvSpPr/>
          <p:nvPr/>
        </p:nvSpPr>
        <p:spPr>
          <a:xfrm>
            <a:off x="808466" y="5472694"/>
            <a:ext cx="33485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Antichiral</a:t>
            </a:r>
            <a:r>
              <a:rPr lang="en-US" sz="17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edge states are less robust than the chiral ones</a:t>
            </a:r>
            <a:endParaRPr lang="fr-FR" sz="17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-39481" y="409618"/>
            <a:ext cx="571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02521" y="1158778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Haldane model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77171" y="1224190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</a:t>
            </a:r>
          </a:p>
        </p:txBody>
      </p:sp>
      <p:sp>
        <p:nvSpPr>
          <p:cNvPr id="20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2" name="ZoneTexte 13">
            <a:extLst>
              <a:ext uri="{FF2B5EF4-FFF2-40B4-BE49-F238E27FC236}">
                <a16:creationId xmlns:a16="http://schemas.microsoft.com/office/drawing/2014/main" id="{D2D2441B-D931-A221-329E-34FB1A515E7D}"/>
              </a:ext>
            </a:extLst>
          </p:cNvPr>
          <p:cNvSpPr txBox="1"/>
          <p:nvPr/>
        </p:nvSpPr>
        <p:spPr>
          <a:xfrm>
            <a:off x="87549" y="835359"/>
            <a:ext cx="1979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0028" y="4183111"/>
            <a:ext cx="428340" cy="42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301851" y="1350383"/>
            <a:ext cx="428340" cy="42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2127175" y="4210708"/>
            <a:ext cx="90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EB6D20-CC78-4360-ACFF-F91A5FEF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28</a:t>
            </a:fld>
            <a:endParaRPr lang="fr-FR"/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E09A6C8A-86D5-4207-A402-2AB62183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105342514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6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82EA867-F470-A8E8-78DF-DF946016D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" y="1583140"/>
            <a:ext cx="7547212" cy="4967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12">
                <a:extLst>
                  <a:ext uri="{FF2B5EF4-FFF2-40B4-BE49-F238E27FC236}">
                    <a16:creationId xmlns:a16="http://schemas.microsoft.com/office/drawing/2014/main" id="{1F68703A-7915-83C7-D9E4-86723FFA1333}"/>
                  </a:ext>
                </a:extLst>
              </p:cNvPr>
              <p:cNvSpPr txBox="1"/>
              <p:nvPr/>
            </p:nvSpPr>
            <p:spPr>
              <a:xfrm>
                <a:off x="35519" y="835013"/>
                <a:ext cx="6771985" cy="1084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Localized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sSub>
                          <m:sSubPr>
                            <m:ctrlPr>
                              <a:rPr lang="el-GR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decreases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Extended state: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sSub>
                          <m:sSubPr>
                            <m:ctrlPr>
                              <a:rPr lang="el-GR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increases/does not change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rtl="1"/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system size</a:t>
                </a:r>
              </a:p>
            </p:txBody>
          </p:sp>
        </mc:Choice>
        <mc:Fallback xmlns="">
          <p:sp>
            <p:nvSpPr>
              <p:cNvPr id="9" name="ZoneTexte 12">
                <a:extLst>
                  <a:ext uri="{FF2B5EF4-FFF2-40B4-BE49-F238E27FC236}">
                    <a16:creationId xmlns:a16="http://schemas.microsoft.com/office/drawing/2014/main" id="{1F68703A-7915-83C7-D9E4-86723FFA1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9" y="835013"/>
                <a:ext cx="6771985" cy="1084336"/>
              </a:xfrm>
              <a:prstGeom prst="rect">
                <a:avLst/>
              </a:prstGeom>
              <a:blipFill>
                <a:blip r:embed="rId5"/>
                <a:stretch>
                  <a:fillRect l="-630" t="-3371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9" name="CustomShape 9">
            <a:extLst>
              <a:ext uri="{FF2B5EF4-FFF2-40B4-BE49-F238E27FC236}">
                <a16:creationId xmlns:a16="http://schemas.microsoft.com/office/drawing/2014/main" id="{FA9F9C0A-4994-9C4F-3175-B4425A8C6A89}"/>
              </a:ext>
            </a:extLst>
          </p:cNvPr>
          <p:cNvSpPr/>
          <p:nvPr/>
        </p:nvSpPr>
        <p:spPr>
          <a:xfrm>
            <a:off x="-49742" y="376282"/>
            <a:ext cx="5771784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600" b="1" strike="noStrike" spc="-1" dirty="0">
                <a:solidFill>
                  <a:srgbClr val="1D1D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Localization length in 2D: 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 Matrix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1D1D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1445" y="1919349"/>
            <a:ext cx="7873905" cy="443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6" name="Groupe 35"/>
          <p:cNvGrpSpPr/>
          <p:nvPr/>
        </p:nvGrpSpPr>
        <p:grpSpPr>
          <a:xfrm>
            <a:off x="321122" y="1528549"/>
            <a:ext cx="8980215" cy="5082630"/>
            <a:chOff x="321122" y="1528549"/>
            <a:chExt cx="8980215" cy="5082630"/>
          </a:xfrm>
        </p:grpSpPr>
        <p:grpSp>
          <p:nvGrpSpPr>
            <p:cNvPr id="11" name="Groupe 10"/>
            <p:cNvGrpSpPr/>
            <p:nvPr/>
          </p:nvGrpSpPr>
          <p:grpSpPr>
            <a:xfrm>
              <a:off x="1717606" y="1528549"/>
              <a:ext cx="7583731" cy="5082630"/>
              <a:chOff x="1717606" y="1528549"/>
              <a:chExt cx="7583731" cy="5082630"/>
            </a:xfrm>
          </p:grpSpPr>
          <p:sp>
            <p:nvSpPr>
              <p:cNvPr id="12" name="CustomShape 7"/>
              <p:cNvSpPr/>
              <p:nvPr/>
            </p:nvSpPr>
            <p:spPr>
              <a:xfrm>
                <a:off x="1717606" y="6177130"/>
                <a:ext cx="2154960" cy="3952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en-US" b="1" strike="noStrike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Extended states</a:t>
                </a:r>
                <a:endParaRPr lang="en-US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pic>
            <p:nvPicPr>
              <p:cNvPr id="17" name="Image 4"/>
              <p:cNvPicPr/>
              <p:nvPr/>
            </p:nvPicPr>
            <p:blipFill rotWithShape="1">
              <a:blip r:embed="rId6"/>
              <a:srcRect l="49451"/>
              <a:stretch/>
            </p:blipFill>
            <p:spPr>
              <a:xfrm>
                <a:off x="4880487" y="2138722"/>
                <a:ext cx="4420850" cy="415714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CustomShape 2"/>
              <p:cNvSpPr/>
              <p:nvPr/>
            </p:nvSpPr>
            <p:spPr>
              <a:xfrm>
                <a:off x="5036064" y="2095739"/>
                <a:ext cx="2576577" cy="333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en-US" sz="1700" b="1" strike="noStrike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Modified Haldane model</a:t>
                </a:r>
                <a:endParaRPr lang="en-US" sz="17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9" name="CustomShape 10"/>
              <p:cNvSpPr/>
              <p:nvPr/>
            </p:nvSpPr>
            <p:spPr>
              <a:xfrm>
                <a:off x="5819467" y="6246054"/>
                <a:ext cx="2154960" cy="3651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en-US" b="1" strike="noStrike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No extended states</a:t>
                </a:r>
                <a:endParaRPr lang="en-US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31142" y="1528549"/>
                <a:ext cx="3289110" cy="5993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CustomShape 2"/>
                  <p:cNvSpPr/>
                  <p:nvPr/>
                </p:nvSpPr>
                <p:spPr>
                  <a:xfrm>
                    <a:off x="6875697" y="1528549"/>
                    <a:ext cx="2106253" cy="3337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/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 strike="noStrike" spc="-1" dirty="0" smtClean="0">
                                <a:solidFill>
                                  <a:srgbClr val="0D0D0D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trike="noStrike" spc="-1" dirty="0" smtClean="0">
                                <a:solidFill>
                                  <a:srgbClr val="0D0D0D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sz="1400" b="0" i="1" strike="noStrike" spc="-1" dirty="0" smtClean="0">
                                <a:solidFill>
                                  <a:srgbClr val="0D0D0D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a14:m>
                    <a:r>
                      <a:rPr lang="en-US" sz="140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=1,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 spc="-1" dirty="0">
                                <a:solidFill>
                                  <a:srgbClr val="0D0D0D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pc="-1" dirty="0" smtClean="0">
                                <a:solidFill>
                                  <a:srgbClr val="0D0D0D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400" b="0" i="1" spc="-1" dirty="0" smtClean="0">
                                <a:solidFill>
                                  <a:srgbClr val="0D0D0D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r>
                      <a:rPr lang="en-US" sz="140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=0.2t, </a:t>
                    </a:r>
                    <a:r>
                      <a:rPr lang="el-GR" sz="140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ϕ</a:t>
                    </a:r>
                    <a:r>
                      <a:rPr lang="fr-FR" sz="140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40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14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a14:m>
                    <a:r>
                      <a:rPr lang="en-US" sz="140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 W=5t, </a:t>
                    </a:r>
                    <a:r>
                      <a:rPr lang="en-US" sz="1400" spc="-1" dirty="0">
                        <a:solidFill>
                          <a:srgbClr val="0D0D0D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/>
                      </a:rPr>
                      <a:t>t is NN hopping integral</a:t>
                    </a:r>
                    <a:endParaRPr lang="en-US" sz="1400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</a:endParaRPr>
                  </a:p>
                  <a:p>
                    <a:pPr algn="ctr">
                      <a:lnSpc>
                        <a:spcPct val="100000"/>
                      </a:lnSpc>
                    </a:pPr>
                    <a:r>
                      <a:rPr lang="en-US" sz="170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</a:t>
                    </a:r>
                  </a:p>
                </p:txBody>
              </p:sp>
            </mc:Choice>
            <mc:Fallback xmlns="">
              <p:sp>
                <p:nvSpPr>
                  <p:cNvPr id="13" name="CustomShape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5697" y="1528549"/>
                    <a:ext cx="2106253" cy="33372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870" r="-580" b="-9814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1" name="Image 4"/>
            <p:cNvPicPr/>
            <p:nvPr/>
          </p:nvPicPr>
          <p:blipFill rotWithShape="1">
            <a:blip r:embed="rId6"/>
            <a:srcRect r="49938"/>
            <a:stretch/>
          </p:blipFill>
          <p:spPr>
            <a:xfrm>
              <a:off x="321122" y="2106901"/>
              <a:ext cx="4421874" cy="41759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2" name="CustomShape 2"/>
            <p:cNvSpPr/>
            <p:nvPr/>
          </p:nvSpPr>
          <p:spPr>
            <a:xfrm>
              <a:off x="550859" y="2074100"/>
              <a:ext cx="2576577" cy="33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700" b="1" strike="noStrike" spc="-1" dirty="0">
                  <a:solidFill>
                    <a:srgbClr val="0D0D0D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</a:rPr>
                <a:t>Haldane model</a:t>
              </a:r>
              <a:endParaRPr lang="en-US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flipV="1">
              <a:off x="1988273" y="4260248"/>
              <a:ext cx="0" cy="1985806"/>
            </a:xfrm>
            <a:prstGeom prst="straightConnector1">
              <a:avLst/>
            </a:prstGeom>
            <a:ln w="3810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V="1">
              <a:off x="3524677" y="3018886"/>
              <a:ext cx="0" cy="3227168"/>
            </a:xfrm>
            <a:prstGeom prst="straightConnector1">
              <a:avLst/>
            </a:prstGeom>
            <a:ln w="3810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9804E-088F-4DAF-95BE-A86AC5FB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29</a:t>
            </a:fld>
            <a:endParaRPr lang="fr-FR"/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B931D27B-C820-4B0C-AB9D-F35851254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5394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54E69A-F43B-B8E8-6384-FBF6F7FC8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2" r="14306" b="-1"/>
          <a:stretch/>
        </p:blipFill>
        <p:spPr bwMode="auto">
          <a:xfrm>
            <a:off x="0" y="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CustomShape 2"/>
          <p:cNvSpPr/>
          <p:nvPr/>
        </p:nvSpPr>
        <p:spPr>
          <a:xfrm>
            <a:off x="-34738" y="355903"/>
            <a:ext cx="6192348" cy="6465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marL="457200" indent="-45684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Second quantum revolution</a:t>
            </a:r>
            <a:endParaRPr lang="en-US" sz="35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9AF3A-B34C-56FB-FB2E-C975D1BE2A9E}"/>
              </a:ext>
            </a:extLst>
          </p:cNvPr>
          <p:cNvSpPr txBox="1"/>
          <p:nvPr/>
        </p:nvSpPr>
        <p:spPr>
          <a:xfrm>
            <a:off x="5515459" y="1017159"/>
            <a:ext cx="2983770" cy="1437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Quantum information </a:t>
            </a:r>
          </a:p>
          <a:p>
            <a:pPr marL="36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Quantum sensing</a:t>
            </a:r>
          </a:p>
          <a:p>
            <a:pPr marL="36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Quantum computing</a:t>
            </a:r>
          </a:p>
          <a:p>
            <a:pPr marL="36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Quantum communications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26C0-01C3-C042-CF8A-B2D8B4D29233}"/>
              </a:ext>
            </a:extLst>
          </p:cNvPr>
          <p:cNvSpPr txBox="1"/>
          <p:nvPr/>
        </p:nvSpPr>
        <p:spPr>
          <a:xfrm>
            <a:off x="5444496" y="2720063"/>
            <a:ext cx="4293430" cy="930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b="0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Quantum bit (qubit):</a:t>
            </a: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building unit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of quantum information</a:t>
            </a: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B4EED-AD72-00FB-904C-BE0F0E89C14C}"/>
              </a:ext>
            </a:extLst>
          </p:cNvPr>
          <p:cNvSpPr txBox="1"/>
          <p:nvPr/>
        </p:nvSpPr>
        <p:spPr>
          <a:xfrm>
            <a:off x="5445569" y="3800295"/>
            <a:ext cx="3998067" cy="1661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to build a qubit: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System with tunable states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tates robust against environment changes (noise, disorder…)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C83E3-0716-993B-F973-79F7CDD4DF1A}"/>
              </a:ext>
            </a:extLst>
          </p:cNvPr>
          <p:cNvSpPr txBox="1"/>
          <p:nvPr/>
        </p:nvSpPr>
        <p:spPr>
          <a:xfrm>
            <a:off x="5857974" y="5318115"/>
            <a:ext cx="3286026" cy="491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How to build a qubit? </a:t>
            </a:r>
          </a:p>
        </p:txBody>
      </p:sp>
      <p:sp>
        <p:nvSpPr>
          <p:cNvPr id="10" name="Slide Number Placeholder 15">
            <a:extLst>
              <a:ext uri="{FF2B5EF4-FFF2-40B4-BE49-F238E27FC236}">
                <a16:creationId xmlns:a16="http://schemas.microsoft.com/office/drawing/2014/main" id="{D4B4F513-25D5-ADC6-3D3D-3A173B0C990B}"/>
              </a:ext>
            </a:extLst>
          </p:cNvPr>
          <p:cNvSpPr txBox="1">
            <a:spLocks/>
          </p:cNvSpPr>
          <p:nvPr/>
        </p:nvSpPr>
        <p:spPr>
          <a:xfrm>
            <a:off x="8500849" y="6414886"/>
            <a:ext cx="409688" cy="25948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4A7292C9-8E5C-583A-AD1A-22EA98A1280B}"/>
              </a:ext>
            </a:extLst>
          </p:cNvPr>
          <p:cNvSpPr/>
          <p:nvPr/>
        </p:nvSpPr>
        <p:spPr>
          <a:xfrm>
            <a:off x="0" y="-9063"/>
            <a:ext cx="9143640" cy="4560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Motivation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95053BB2-4148-4513-B77F-6EB3169156C7}"/>
              </a:ext>
            </a:extLst>
          </p:cNvPr>
          <p:cNvSpPr txBox="1">
            <a:spLocks/>
          </p:cNvSpPr>
          <p:nvPr/>
        </p:nvSpPr>
        <p:spPr>
          <a:xfrm>
            <a:off x="2114550" y="6443350"/>
            <a:ext cx="5106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Information and Quantum Matter Conference, May 22-26,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494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0" y="430326"/>
            <a:ext cx="2691253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Take home messages I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958F9-0A2B-4EE7-ABAE-5E0B3F216B76}"/>
              </a:ext>
            </a:extLst>
          </p:cNvPr>
          <p:cNvSpPr/>
          <p:nvPr/>
        </p:nvSpPr>
        <p:spPr>
          <a:xfrm>
            <a:off x="814156" y="1199520"/>
            <a:ext cx="751532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Topological invariant of the 1D reduced modified Haldane model is rapidly suppressed by disorder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strong disorder, the modified Haldane model edge states are Anderson localized.</a:t>
            </a:r>
            <a:endParaRPr lang="en-US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Localization lengths showed that the edge states of the modified Haldane model are more localized by disorder than those of the Haldane model</a:t>
            </a:r>
          </a:p>
        </p:txBody>
      </p:sp>
      <p:sp>
        <p:nvSpPr>
          <p:cNvPr id="7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B6568-FAAD-FC18-DD3D-B6ABF81D9D81}"/>
              </a:ext>
            </a:extLst>
          </p:cNvPr>
          <p:cNvSpPr txBox="1"/>
          <p:nvPr/>
        </p:nvSpPr>
        <p:spPr>
          <a:xfrm>
            <a:off x="938538" y="4734845"/>
            <a:ext cx="7266562" cy="369332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Antichiral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edge states are not robust against disorder as chiral edge states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961FE8-9B8F-4426-B1D1-E2D1561D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30</a:t>
            </a:fld>
            <a:endParaRPr lang="fr-FR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225EDE8-DC62-446B-AFDE-13FD42F1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834145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Ã©sultat de recherche d'images pour &quot;haldane dunca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40" y="1633340"/>
            <a:ext cx="5004651" cy="468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42C97-660C-2511-ECE0-23FC7A9BB0A2}"/>
              </a:ext>
            </a:extLst>
          </p:cNvPr>
          <p:cNvSpPr txBox="1"/>
          <p:nvPr/>
        </p:nvSpPr>
        <p:spPr>
          <a:xfrm>
            <a:off x="165227" y="2002674"/>
            <a:ext cx="397376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Questions: </a:t>
            </a:r>
          </a:p>
          <a:p>
            <a:endParaRPr lang="en-US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chiral and antichiral edges states be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mechanical strain?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strain induce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topological phase transition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Haldane and modified Haldane models?</a:t>
            </a:r>
          </a:p>
        </p:txBody>
      </p:sp>
      <p:pic>
        <p:nvPicPr>
          <p:cNvPr id="12" name="Image 8"/>
          <p:cNvPicPr/>
          <p:nvPr/>
        </p:nvPicPr>
        <p:blipFill>
          <a:blip r:embed="rId3">
            <a:biLevel thresh="75000"/>
            <a:alphaModFix amt="70000"/>
          </a:blip>
          <a:stretch/>
        </p:blipFill>
        <p:spPr>
          <a:xfrm>
            <a:off x="4912469" y="3429000"/>
            <a:ext cx="1847040" cy="860504"/>
          </a:xfrm>
          <a:prstGeom prst="rect">
            <a:avLst/>
          </a:prstGeom>
          <a:ln>
            <a:noFill/>
          </a:ln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F28EB72-6239-73EF-C74D-27352C1A4B0C}"/>
              </a:ext>
            </a:extLst>
          </p:cNvPr>
          <p:cNvSpPr txBox="1"/>
          <p:nvPr/>
        </p:nvSpPr>
        <p:spPr>
          <a:xfrm>
            <a:off x="165227" y="545445"/>
            <a:ext cx="72764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Edge states depend on the electronic band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Graphene electronic band structure modified by mechanical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CustomShape 7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E5564-84F2-4A17-B65D-0DF14C3A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31</a:t>
            </a:fld>
            <a:endParaRPr lang="fr-FR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F1AFE06B-FE47-43E8-9AB5-82AAB55F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8684907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Outline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634320" y="1462680"/>
            <a:ext cx="7875000" cy="4228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Few words about graphene, Haldane and modified Haldane models 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b="1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85840" indent="-285480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under strain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Bilayer modified Haldane model: stacking versus topology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Interplay between strain and twist in twisted bilayer graphene (TBLG)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 &amp; Outlooks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4E6B1-892C-4F89-A399-3E288082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32</a:t>
            </a:fld>
            <a:endParaRPr lang="fr-FR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A6ED72D-AC3D-4E52-9C8E-FAA8E1F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29345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 8"/>
          <p:cNvPicPr/>
          <p:nvPr/>
        </p:nvPicPr>
        <p:blipFill>
          <a:blip r:embed="rId2"/>
          <a:stretch/>
        </p:blipFill>
        <p:spPr>
          <a:xfrm>
            <a:off x="578795" y="670468"/>
            <a:ext cx="8317149" cy="5164200"/>
          </a:xfrm>
          <a:prstGeom prst="rect">
            <a:avLst/>
          </a:prstGeom>
          <a:ln>
            <a:noFill/>
          </a:ln>
        </p:spPr>
      </p:pic>
      <p:sp>
        <p:nvSpPr>
          <p:cNvPr id="361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under strain </a:t>
            </a:r>
          </a:p>
        </p:txBody>
      </p:sp>
      <p:sp>
        <p:nvSpPr>
          <p:cNvPr id="363" name="CustomShape 4"/>
          <p:cNvSpPr/>
          <p:nvPr/>
        </p:nvSpPr>
        <p:spPr>
          <a:xfrm>
            <a:off x="0" y="425880"/>
            <a:ext cx="2655360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State-of-the-art 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C3CE310-6505-38CB-8942-889FA4DC05A3}"/>
                  </a:ext>
                </a:extLst>
              </p14:cNvPr>
              <p14:cNvContentPartPr/>
              <p14:nvPr/>
            </p14:nvContentPartPr>
            <p14:xfrm>
              <a:off x="2777760" y="1157108"/>
              <a:ext cx="3680280" cy="282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C3CE310-6505-38CB-8942-889FA4DC05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4120" y="1049108"/>
                <a:ext cx="3787920" cy="4986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A8BD8EA-BFB2-8DD0-A08F-9C0665D32BC6}"/>
              </a:ext>
            </a:extLst>
          </p:cNvPr>
          <p:cNvSpPr txBox="1"/>
          <p:nvPr/>
        </p:nvSpPr>
        <p:spPr>
          <a:xfrm>
            <a:off x="1989305" y="6077423"/>
            <a:ext cx="5496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Question: what happens under uniform strain?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5D650-BEB6-4DD2-BF12-3CFAC40A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33</a:t>
            </a:fld>
            <a:endParaRPr lang="fr-FR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FCA592CD-EDE5-421E-9E0E-7E46D190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9015699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 5"/>
          <p:cNvPicPr/>
          <p:nvPr/>
        </p:nvPicPr>
        <p:blipFill rotWithShape="1">
          <a:blip r:embed="rId2"/>
          <a:srcRect r="29880" b="74363"/>
          <a:stretch/>
        </p:blipFill>
        <p:spPr>
          <a:xfrm>
            <a:off x="6068385" y="552556"/>
            <a:ext cx="2255817" cy="1243382"/>
          </a:xfrm>
          <a:prstGeom prst="rect">
            <a:avLst/>
          </a:prstGeom>
          <a:ln>
            <a:noFill/>
          </a:ln>
        </p:spPr>
      </p:pic>
      <p:sp>
        <p:nvSpPr>
          <p:cNvPr id="368" name="CustomShape 3"/>
          <p:cNvSpPr/>
          <p:nvPr/>
        </p:nvSpPr>
        <p:spPr>
          <a:xfrm>
            <a:off x="92946" y="552556"/>
            <a:ext cx="3818123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Lattice parameter under uniform strain</a:t>
            </a:r>
          </a:p>
        </p:txBody>
      </p:sp>
      <p:sp>
        <p:nvSpPr>
          <p:cNvPr id="372" name="CustomShape 6"/>
          <p:cNvSpPr/>
          <p:nvPr/>
        </p:nvSpPr>
        <p:spPr>
          <a:xfrm>
            <a:off x="65207" y="1546425"/>
            <a:ext cx="193680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Hopping parameters</a:t>
            </a:r>
          </a:p>
        </p:txBody>
      </p:sp>
      <p:sp>
        <p:nvSpPr>
          <p:cNvPr id="378" name="CustomShape 8"/>
          <p:cNvSpPr/>
          <p:nvPr/>
        </p:nvSpPr>
        <p:spPr>
          <a:xfrm>
            <a:off x="78086" y="2014535"/>
            <a:ext cx="154692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Complex phases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F8F96A-BABD-40A1-99A6-61926A9A81D7}"/>
                  </a:ext>
                </a:extLst>
              </p:cNvPr>
              <p:cNvSpPr/>
              <p:nvPr/>
            </p:nvSpPr>
            <p:spPr>
              <a:xfrm>
                <a:off x="179724" y="899698"/>
                <a:ext cx="3000348" cy="499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fr-FR" dirty="0"/>
                  <a:t>  </a:t>
                </a:r>
                <a:r>
                  <a:rPr lang="en-US" sz="17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strain amplitude</a:t>
                </a:r>
                <a:endParaRPr lang="fr-FR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F8F96A-BABD-40A1-99A6-61926A9A8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24" y="899698"/>
                <a:ext cx="3000348" cy="499560"/>
              </a:xfrm>
              <a:prstGeom prst="rect">
                <a:avLst/>
              </a:prstGeom>
              <a:blipFill>
                <a:blip r:embed="rId5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under strain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5" y="2046250"/>
            <a:ext cx="1105054" cy="29531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84" y="516331"/>
            <a:ext cx="1714739" cy="428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9552" y="516331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834463" y="1531607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238033" y="2748417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4958509" y="1344605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928862" y="1890783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479519" y="2530581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5603490" y="4582771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32" y="1802276"/>
            <a:ext cx="4626369" cy="2778154"/>
          </a:xfrm>
          <a:prstGeom prst="rect">
            <a:avLst/>
          </a:prstGeom>
        </p:spPr>
      </p:pic>
      <p:sp>
        <p:nvSpPr>
          <p:cNvPr id="33" name="CustomShape 3"/>
          <p:cNvSpPr/>
          <p:nvPr/>
        </p:nvSpPr>
        <p:spPr>
          <a:xfrm>
            <a:off x="179724" y="2606748"/>
            <a:ext cx="166860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Without strain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2" y="2985228"/>
            <a:ext cx="3104145" cy="419158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6" y="3034332"/>
            <a:ext cx="2648320" cy="39058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8" y="3943096"/>
            <a:ext cx="4353533" cy="64779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08" y="4661937"/>
            <a:ext cx="3915321" cy="115268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72" y="5718003"/>
            <a:ext cx="3791479" cy="638264"/>
          </a:xfrm>
          <a:prstGeom prst="rect">
            <a:avLst/>
          </a:prstGeom>
        </p:spPr>
      </p:pic>
      <p:sp>
        <p:nvSpPr>
          <p:cNvPr id="40" name="CustomShape 3"/>
          <p:cNvSpPr/>
          <p:nvPr/>
        </p:nvSpPr>
        <p:spPr>
          <a:xfrm>
            <a:off x="197004" y="3518136"/>
            <a:ext cx="166860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With strain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07" y="1502993"/>
            <a:ext cx="3010320" cy="495369"/>
          </a:xfrm>
          <a:prstGeom prst="rect">
            <a:avLst/>
          </a:prstGeom>
        </p:spPr>
      </p:pic>
      <p:sp>
        <p:nvSpPr>
          <p:cNvPr id="41" name="CustomShape 4"/>
          <p:cNvSpPr/>
          <p:nvPr/>
        </p:nvSpPr>
        <p:spPr>
          <a:xfrm>
            <a:off x="408404" y="4797905"/>
            <a:ext cx="206928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Anisotropy velocities</a:t>
            </a:r>
            <a:endParaRPr lang="en-US" sz="17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CustomShape 5"/>
          <p:cNvSpPr/>
          <p:nvPr/>
        </p:nvSpPr>
        <p:spPr>
          <a:xfrm>
            <a:off x="797506" y="5344704"/>
            <a:ext cx="137736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Tilt parameter</a:t>
            </a:r>
            <a:endParaRPr lang="en-US" sz="17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92946" y="5820107"/>
            <a:ext cx="246708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Valley dependent mass term</a:t>
            </a:r>
            <a:endParaRPr lang="en-US" sz="17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TextBox 37">
            <a:extLst>
              <a:ext uri="{FF2B5EF4-FFF2-40B4-BE49-F238E27FC236}">
                <a16:creationId xmlns:a16="http://schemas.microsoft.com/office/drawing/2014/main" id="{EA0789F8-D3DC-442C-A70E-ABA4C63FE4EB}"/>
              </a:ext>
            </a:extLst>
          </p:cNvPr>
          <p:cNvSpPr txBox="1"/>
          <p:nvPr/>
        </p:nvSpPr>
        <p:spPr>
          <a:xfrm>
            <a:off x="7214026" y="5794421"/>
            <a:ext cx="136270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Valley index</a:t>
            </a:r>
            <a:endParaRPr lang="en-US" sz="1700" dirty="0"/>
          </a:p>
        </p:txBody>
      </p:sp>
      <p:sp>
        <p:nvSpPr>
          <p:cNvPr id="3" name="Rectangle 2"/>
          <p:cNvSpPr/>
          <p:nvPr/>
        </p:nvSpPr>
        <p:spPr>
          <a:xfrm>
            <a:off x="6508006" y="487995"/>
            <a:ext cx="1077650" cy="434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extBox 37">
            <a:extLst>
              <a:ext uri="{FF2B5EF4-FFF2-40B4-BE49-F238E27FC236}">
                <a16:creationId xmlns:a16="http://schemas.microsoft.com/office/drawing/2014/main" id="{EA0789F8-D3DC-442C-A70E-ABA4C63FE4EB}"/>
              </a:ext>
            </a:extLst>
          </p:cNvPr>
          <p:cNvSpPr txBox="1"/>
          <p:nvPr/>
        </p:nvSpPr>
        <p:spPr>
          <a:xfrm>
            <a:off x="6499221" y="543893"/>
            <a:ext cx="1732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Armchair Strain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958509" y="1531607"/>
            <a:ext cx="53818" cy="441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4556691" y="4075700"/>
            <a:ext cx="164841" cy="441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6159736" y="4769773"/>
            <a:ext cx="164841" cy="441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6550488" y="5833659"/>
            <a:ext cx="164841" cy="441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6630151" y="5332910"/>
            <a:ext cx="164841" cy="441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88" y="5774180"/>
            <a:ext cx="590632" cy="41915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FF0566-6E37-40A9-AC81-DCB3CBAA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34</a:t>
            </a:fld>
            <a:endParaRPr lang="fr-FR"/>
          </a:p>
        </p:txBody>
      </p:sp>
      <p:sp>
        <p:nvSpPr>
          <p:cNvPr id="45" name="Footer Placeholder 1">
            <a:extLst>
              <a:ext uri="{FF2B5EF4-FFF2-40B4-BE49-F238E27FC236}">
                <a16:creationId xmlns:a16="http://schemas.microsoft.com/office/drawing/2014/main" id="{7CD4144A-9192-40DD-9EE6-00652A6F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42565589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16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79" y="244694"/>
            <a:ext cx="3553321" cy="647790"/>
          </a:xfrm>
          <a:prstGeom prst="rect">
            <a:avLst/>
          </a:prstGeom>
        </p:spPr>
      </p:pic>
      <p:pic>
        <p:nvPicPr>
          <p:cNvPr id="444" name="Image 9"/>
          <p:cNvPicPr/>
          <p:nvPr/>
        </p:nvPicPr>
        <p:blipFill>
          <a:blip r:embed="rId3"/>
          <a:stretch/>
        </p:blipFill>
        <p:spPr>
          <a:xfrm>
            <a:off x="528034" y="667379"/>
            <a:ext cx="7331191" cy="3561611"/>
          </a:xfrm>
          <a:prstGeom prst="rect">
            <a:avLst/>
          </a:prstGeom>
          <a:ln>
            <a:noFill/>
          </a:ln>
        </p:spPr>
      </p:pic>
      <p:sp>
        <p:nvSpPr>
          <p:cNvPr id="446" name="CustomShape 4"/>
          <p:cNvSpPr/>
          <p:nvPr/>
        </p:nvSpPr>
        <p:spPr>
          <a:xfrm>
            <a:off x="2269440" y="1159200"/>
            <a:ext cx="596880" cy="27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"/>
          <p:cNvSpPr/>
          <p:nvPr/>
        </p:nvSpPr>
        <p:spPr>
          <a:xfrm>
            <a:off x="4419000" y="1216440"/>
            <a:ext cx="773280" cy="27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8"/>
          <p:cNvSpPr/>
          <p:nvPr/>
        </p:nvSpPr>
        <p:spPr>
          <a:xfrm>
            <a:off x="6535080" y="1195200"/>
            <a:ext cx="901440" cy="27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3" name="Image 10"/>
          <p:cNvPicPr/>
          <p:nvPr/>
        </p:nvPicPr>
        <p:blipFill>
          <a:blip r:embed="rId4"/>
          <a:stretch/>
        </p:blipFill>
        <p:spPr>
          <a:xfrm>
            <a:off x="349190" y="4004640"/>
            <a:ext cx="2918355" cy="2596320"/>
          </a:xfrm>
          <a:prstGeom prst="rect">
            <a:avLst/>
          </a:prstGeom>
          <a:ln>
            <a:noFill/>
          </a:ln>
        </p:spPr>
      </p:pic>
      <p:sp>
        <p:nvSpPr>
          <p:cNvPr id="16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under strain </a:t>
            </a:r>
          </a:p>
        </p:txBody>
      </p:sp>
      <p:sp>
        <p:nvSpPr>
          <p:cNvPr id="18" name="CustomShape 3"/>
          <p:cNvSpPr/>
          <p:nvPr/>
        </p:nvSpPr>
        <p:spPr>
          <a:xfrm>
            <a:off x="0" y="341091"/>
            <a:ext cx="6828996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model </a:t>
            </a: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under uniaxial strain</a:t>
            </a: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ribbon geometry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Forme libre 22"/>
          <p:cNvSpPr/>
          <p:nvPr/>
        </p:nvSpPr>
        <p:spPr>
          <a:xfrm rot="19518006">
            <a:off x="602143" y="3000254"/>
            <a:ext cx="1246233" cy="1204463"/>
          </a:xfrm>
          <a:custGeom>
            <a:avLst/>
            <a:gdLst>
              <a:gd name="connsiteX0" fmla="*/ 656324 w 656324"/>
              <a:gd name="connsiteY0" fmla="*/ 0 h 2267581"/>
              <a:gd name="connsiteX1" fmla="*/ 29003 w 656324"/>
              <a:gd name="connsiteY1" fmla="*/ 1201479 h 2267581"/>
              <a:gd name="connsiteX2" fmla="*/ 103431 w 656324"/>
              <a:gd name="connsiteY2" fmla="*/ 2200940 h 2267581"/>
              <a:gd name="connsiteX3" fmla="*/ 92798 w 656324"/>
              <a:gd name="connsiteY3" fmla="*/ 2179674 h 2267581"/>
              <a:gd name="connsiteX4" fmla="*/ 92798 w 656324"/>
              <a:gd name="connsiteY4" fmla="*/ 2222205 h 226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324" h="2267581">
                <a:moveTo>
                  <a:pt x="656324" y="0"/>
                </a:moveTo>
                <a:cubicBezTo>
                  <a:pt x="388738" y="417328"/>
                  <a:pt x="121152" y="834656"/>
                  <a:pt x="29003" y="1201479"/>
                </a:cubicBezTo>
                <a:cubicBezTo>
                  <a:pt x="-63146" y="1568302"/>
                  <a:pt x="92798" y="2037907"/>
                  <a:pt x="103431" y="2200940"/>
                </a:cubicBezTo>
                <a:cubicBezTo>
                  <a:pt x="114064" y="2363973"/>
                  <a:pt x="94570" y="2176130"/>
                  <a:pt x="92798" y="2179674"/>
                </a:cubicBezTo>
                <a:cubicBezTo>
                  <a:pt x="91026" y="2183218"/>
                  <a:pt x="91912" y="2202711"/>
                  <a:pt x="92798" y="2222205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1686332" y="712581"/>
                <a:ext cx="5831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</a:rPr>
                  <a:t>= 0</a:t>
                </a: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332" y="712581"/>
                <a:ext cx="583108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r="-736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3994780" y="733896"/>
                <a:ext cx="757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</a:rPr>
                  <a:t>= 0.1</a:t>
                </a: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80" y="733896"/>
                <a:ext cx="757836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r="-5600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5" name="Image 11"/>
          <p:cNvPicPr/>
          <p:nvPr/>
        </p:nvPicPr>
        <p:blipFill>
          <a:blip r:embed="rId7"/>
          <a:stretch/>
        </p:blipFill>
        <p:spPr>
          <a:xfrm>
            <a:off x="5244793" y="3933905"/>
            <a:ext cx="2829614" cy="2596320"/>
          </a:xfrm>
          <a:prstGeom prst="rect">
            <a:avLst/>
          </a:prstGeom>
          <a:ln>
            <a:noFill/>
          </a:ln>
        </p:spPr>
      </p:pic>
      <p:sp>
        <p:nvSpPr>
          <p:cNvPr id="21" name="Forme libre 20"/>
          <p:cNvSpPr/>
          <p:nvPr/>
        </p:nvSpPr>
        <p:spPr>
          <a:xfrm rot="1679778" flipH="1">
            <a:off x="7068229" y="2932496"/>
            <a:ext cx="1260313" cy="1518310"/>
          </a:xfrm>
          <a:custGeom>
            <a:avLst/>
            <a:gdLst>
              <a:gd name="connsiteX0" fmla="*/ 656324 w 656324"/>
              <a:gd name="connsiteY0" fmla="*/ 0 h 2267581"/>
              <a:gd name="connsiteX1" fmla="*/ 29003 w 656324"/>
              <a:gd name="connsiteY1" fmla="*/ 1201479 h 2267581"/>
              <a:gd name="connsiteX2" fmla="*/ 103431 w 656324"/>
              <a:gd name="connsiteY2" fmla="*/ 2200940 h 2267581"/>
              <a:gd name="connsiteX3" fmla="*/ 92798 w 656324"/>
              <a:gd name="connsiteY3" fmla="*/ 2179674 h 2267581"/>
              <a:gd name="connsiteX4" fmla="*/ 92798 w 656324"/>
              <a:gd name="connsiteY4" fmla="*/ 2222205 h 226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324" h="2267581">
                <a:moveTo>
                  <a:pt x="656324" y="0"/>
                </a:moveTo>
                <a:cubicBezTo>
                  <a:pt x="388738" y="417328"/>
                  <a:pt x="121152" y="834656"/>
                  <a:pt x="29003" y="1201479"/>
                </a:cubicBezTo>
                <a:cubicBezTo>
                  <a:pt x="-63146" y="1568302"/>
                  <a:pt x="92798" y="2037907"/>
                  <a:pt x="103431" y="2200940"/>
                </a:cubicBezTo>
                <a:cubicBezTo>
                  <a:pt x="114064" y="2363973"/>
                  <a:pt x="94570" y="2176130"/>
                  <a:pt x="92798" y="2179674"/>
                </a:cubicBezTo>
                <a:cubicBezTo>
                  <a:pt x="91026" y="2183218"/>
                  <a:pt x="91912" y="2202711"/>
                  <a:pt x="92798" y="2222205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6333066" y="775957"/>
                <a:ext cx="874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</a:rPr>
                  <a:t>= 0.15</a:t>
                </a: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066" y="775957"/>
                <a:ext cx="874855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r="-4895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3">
            <a:extLst>
              <a:ext uri="{FF2B5EF4-FFF2-40B4-BE49-F238E27FC236}">
                <a16:creationId xmlns:a16="http://schemas.microsoft.com/office/drawing/2014/main" id="{D2D2441B-D931-A221-329E-34FB1A515E7D}"/>
              </a:ext>
            </a:extLst>
          </p:cNvPr>
          <p:cNvSpPr txBox="1"/>
          <p:nvPr/>
        </p:nvSpPr>
        <p:spPr>
          <a:xfrm>
            <a:off x="117561" y="615903"/>
            <a:ext cx="1979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BBCBA-571C-45F8-B604-18EE6FBC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35</a:t>
            </a:fld>
            <a:endParaRPr lang="fr-FR"/>
          </a:p>
        </p:txBody>
      </p:sp>
      <p:sp>
        <p:nvSpPr>
          <p:cNvPr id="27" name="Footer Placeholder 1">
            <a:extLst>
              <a:ext uri="{FF2B5EF4-FFF2-40B4-BE49-F238E27FC236}">
                <a16:creationId xmlns:a16="http://schemas.microsoft.com/office/drawing/2014/main" id="{78036F58-08F1-45AB-8803-A9E73108E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5655788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86" y="2233073"/>
            <a:ext cx="3116435" cy="647790"/>
          </a:xfrm>
          <a:prstGeom prst="rect">
            <a:avLst/>
          </a:prstGeom>
        </p:spPr>
      </p:pic>
      <p:sp>
        <p:nvSpPr>
          <p:cNvPr id="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under strain </a:t>
            </a:r>
          </a:p>
        </p:txBody>
      </p:sp>
      <p:sp>
        <p:nvSpPr>
          <p:cNvPr id="4" name="CustomShape 3"/>
          <p:cNvSpPr/>
          <p:nvPr/>
        </p:nvSpPr>
        <p:spPr>
          <a:xfrm>
            <a:off x="0" y="356649"/>
            <a:ext cx="6207617" cy="4312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</a:t>
            </a: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under uniaxial strain</a:t>
            </a: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continuum limit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97" y="1810996"/>
            <a:ext cx="3248478" cy="619211"/>
          </a:xfrm>
          <a:prstGeom prst="rect">
            <a:avLst/>
          </a:prstGeom>
        </p:spPr>
      </p:pic>
      <p:sp>
        <p:nvSpPr>
          <p:cNvPr id="5" name="CustomShape 6">
            <a:extLst>
              <a:ext uri="{FF2B5EF4-FFF2-40B4-BE49-F238E27FC236}">
                <a16:creationId xmlns:a16="http://schemas.microsoft.com/office/drawing/2014/main" id="{D13803AC-8C6D-8849-BFF5-0EB3A62E16BB}"/>
              </a:ext>
            </a:extLst>
          </p:cNvPr>
          <p:cNvSpPr/>
          <p:nvPr/>
        </p:nvSpPr>
        <p:spPr>
          <a:xfrm>
            <a:off x="152288" y="1968394"/>
            <a:ext cx="282372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Valley dependent energy shift</a:t>
            </a:r>
            <a:endParaRPr lang="en-US" sz="160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85743" y="745255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468741" y="1390800"/>
            <a:ext cx="233922" cy="62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CustomShape 3"/>
          <p:cNvSpPr/>
          <p:nvPr/>
        </p:nvSpPr>
        <p:spPr>
          <a:xfrm>
            <a:off x="134179" y="656117"/>
            <a:ext cx="166860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Without strain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4" y="1073033"/>
            <a:ext cx="3867690" cy="428685"/>
          </a:xfrm>
          <a:prstGeom prst="rect">
            <a:avLst/>
          </a:prstGeom>
        </p:spPr>
      </p:pic>
      <p:sp>
        <p:nvSpPr>
          <p:cNvPr id="27" name="CustomShape 3"/>
          <p:cNvSpPr/>
          <p:nvPr/>
        </p:nvSpPr>
        <p:spPr>
          <a:xfrm>
            <a:off x="5418798" y="660115"/>
            <a:ext cx="166860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With strain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A0140360-CD64-1AA6-F37B-7D9D48BBC34D}"/>
              </a:ext>
            </a:extLst>
          </p:cNvPr>
          <p:cNvSpPr txBox="1"/>
          <p:nvPr/>
        </p:nvSpPr>
        <p:spPr>
          <a:xfrm>
            <a:off x="1154688" y="5945238"/>
            <a:ext cx="6515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Question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How to realize experimentally such edge state tuning? </a:t>
            </a:r>
            <a:endParaRPr lang="en-US" dirty="0"/>
          </a:p>
        </p:txBody>
      </p:sp>
      <p:pic>
        <p:nvPicPr>
          <p:cNvPr id="32" name="Image 9"/>
          <p:cNvPicPr/>
          <p:nvPr/>
        </p:nvPicPr>
        <p:blipFill rotWithShape="1">
          <a:blip r:embed="rId5"/>
          <a:srcRect t="56787" r="49435"/>
          <a:stretch/>
        </p:blipFill>
        <p:spPr>
          <a:xfrm>
            <a:off x="4276975" y="3058383"/>
            <a:ext cx="2383532" cy="2709335"/>
          </a:xfrm>
          <a:prstGeom prst="rect">
            <a:avLst/>
          </a:prstGeom>
          <a:ln>
            <a:noFill/>
          </a:ln>
        </p:spPr>
      </p:pic>
      <p:pic>
        <p:nvPicPr>
          <p:cNvPr id="33" name="Image 9"/>
          <p:cNvPicPr/>
          <p:nvPr/>
        </p:nvPicPr>
        <p:blipFill rotWithShape="1">
          <a:blip r:embed="rId5"/>
          <a:srcRect l="50565" t="57014"/>
          <a:stretch/>
        </p:blipFill>
        <p:spPr>
          <a:xfrm>
            <a:off x="6596721" y="3028681"/>
            <a:ext cx="2367938" cy="2773343"/>
          </a:xfrm>
          <a:prstGeom prst="rect">
            <a:avLst/>
          </a:prstGeom>
          <a:ln>
            <a:noFill/>
          </a:ln>
        </p:spPr>
      </p:pic>
      <p:pic>
        <p:nvPicPr>
          <p:cNvPr id="29" name="Image 9"/>
          <p:cNvPicPr/>
          <p:nvPr/>
        </p:nvPicPr>
        <p:blipFill rotWithShape="1">
          <a:blip r:embed="rId5"/>
          <a:srcRect t="7284" r="49683" b="49485"/>
          <a:stretch/>
        </p:blipFill>
        <p:spPr>
          <a:xfrm>
            <a:off x="2070048" y="3029967"/>
            <a:ext cx="2383532" cy="2772057"/>
          </a:xfrm>
          <a:prstGeom prst="rect">
            <a:avLst/>
          </a:prstGeom>
          <a:ln>
            <a:noFill/>
          </a:ln>
        </p:spPr>
      </p:pic>
      <p:pic>
        <p:nvPicPr>
          <p:cNvPr id="31" name="Image 9"/>
          <p:cNvPicPr/>
          <p:nvPr/>
        </p:nvPicPr>
        <p:blipFill rotWithShape="1">
          <a:blip r:embed="rId5"/>
          <a:srcRect l="49822" t="7390" b="49485"/>
          <a:stretch/>
        </p:blipFill>
        <p:spPr>
          <a:xfrm>
            <a:off x="43235" y="3043615"/>
            <a:ext cx="2292824" cy="2788475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3062900" y="2646988"/>
                <a:ext cx="5831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</a:rPr>
                  <a:t>= 0</a:t>
                </a:r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900" y="2646988"/>
                <a:ext cx="583108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r="-7292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736504" y="2598312"/>
                <a:ext cx="945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</a:rPr>
                  <a:t>= -0.08</a:t>
                </a:r>
              </a:p>
            </p:txBody>
          </p:sp>
        </mc:Choice>
        <mc:Fallback xmlns=""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04" y="2598312"/>
                <a:ext cx="945387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r="-451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5133058" y="2657015"/>
                <a:ext cx="757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</a:rPr>
                  <a:t>= 0.1</a:t>
                </a: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058" y="2657015"/>
                <a:ext cx="757836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10000" r="-645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7377944" y="2646988"/>
                <a:ext cx="874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</a:rPr>
                  <a:t>= 0.15</a:t>
                </a: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944" y="2646988"/>
                <a:ext cx="874855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8197" r="-4861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36" y="966961"/>
            <a:ext cx="4239217" cy="69542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3DB3B-1CF6-47B4-9FD6-933A3B6D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36</a:t>
            </a:fld>
            <a:endParaRPr lang="fr-FR"/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89D53321-26CC-4FBE-81ED-A3DC78D1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702817736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16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2"/>
          <p:cNvPicPr/>
          <p:nvPr/>
        </p:nvPicPr>
        <p:blipFill>
          <a:blip r:embed="rId2"/>
          <a:stretch/>
        </p:blipFill>
        <p:spPr>
          <a:xfrm>
            <a:off x="6076022" y="1821449"/>
            <a:ext cx="2342348" cy="1833017"/>
          </a:xfrm>
          <a:prstGeom prst="rect">
            <a:avLst/>
          </a:prstGeom>
          <a:ln>
            <a:noFill/>
          </a:ln>
        </p:spPr>
      </p:pic>
      <p:pic>
        <p:nvPicPr>
          <p:cNvPr id="475" name="Image 8"/>
          <p:cNvPicPr/>
          <p:nvPr/>
        </p:nvPicPr>
        <p:blipFill>
          <a:blip r:embed="rId3"/>
          <a:stretch/>
        </p:blipFill>
        <p:spPr>
          <a:xfrm>
            <a:off x="696073" y="2055889"/>
            <a:ext cx="2264059" cy="1492521"/>
          </a:xfrm>
          <a:prstGeom prst="rect">
            <a:avLst/>
          </a:prstGeom>
          <a:ln>
            <a:noFill/>
          </a:ln>
        </p:spPr>
      </p:pic>
      <p:sp>
        <p:nvSpPr>
          <p:cNvPr id="477" name="CustomShape 6"/>
          <p:cNvSpPr/>
          <p:nvPr/>
        </p:nvSpPr>
        <p:spPr>
          <a:xfrm>
            <a:off x="0" y="1662149"/>
            <a:ext cx="8375123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First realization of the Haldane model:  artificial lattices (</a:t>
            </a: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optical lattices of cold atoms) 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8" name="Image 11"/>
          <p:cNvPicPr/>
          <p:nvPr/>
        </p:nvPicPr>
        <p:blipFill>
          <a:blip r:embed="rId4"/>
          <a:stretch/>
        </p:blipFill>
        <p:spPr>
          <a:xfrm>
            <a:off x="3177097" y="1992833"/>
            <a:ext cx="2789445" cy="1576317"/>
          </a:xfrm>
          <a:prstGeom prst="rect">
            <a:avLst/>
          </a:prstGeom>
          <a:ln>
            <a:noFill/>
          </a:ln>
        </p:spPr>
      </p:pic>
      <p:pic>
        <p:nvPicPr>
          <p:cNvPr id="479" name="Image 12"/>
          <p:cNvPicPr/>
          <p:nvPr/>
        </p:nvPicPr>
        <p:blipFill>
          <a:blip r:embed="rId5"/>
          <a:stretch/>
        </p:blipFill>
        <p:spPr>
          <a:xfrm>
            <a:off x="2187769" y="798750"/>
            <a:ext cx="3825092" cy="863627"/>
          </a:xfrm>
          <a:prstGeom prst="rect">
            <a:avLst/>
          </a:prstGeom>
          <a:ln>
            <a:noFill/>
          </a:ln>
        </p:spPr>
      </p:pic>
      <p:sp>
        <p:nvSpPr>
          <p:cNvPr id="14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under strain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7A2A6-E67A-F20B-FC52-1BF84FCF94F5}"/>
              </a:ext>
            </a:extLst>
          </p:cNvPr>
          <p:cNvSpPr txBox="1"/>
          <p:nvPr/>
        </p:nvSpPr>
        <p:spPr>
          <a:xfrm>
            <a:off x="0" y="406608"/>
            <a:ext cx="7196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reaization of strain tuned chiral and antichiral edge states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12861" y="891383"/>
            <a:ext cx="18270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Haldane, PRL (1988)</a:t>
            </a:r>
          </a:p>
        </p:txBody>
      </p:sp>
      <p:sp>
        <p:nvSpPr>
          <p:cNvPr id="15" name="Espace réservé du numéro de diapositive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F56916-E63B-40FE-A23D-632092CD045F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38" y="4946206"/>
            <a:ext cx="4205185" cy="152366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00" y="4993701"/>
            <a:ext cx="3697956" cy="147616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04" y="3984075"/>
            <a:ext cx="3733386" cy="123269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19" y="4007591"/>
            <a:ext cx="4163006" cy="409632"/>
          </a:xfrm>
          <a:prstGeom prst="rect">
            <a:avLst/>
          </a:prstGeom>
        </p:spPr>
      </p:pic>
      <p:sp>
        <p:nvSpPr>
          <p:cNvPr id="21" name="CustomShape 6">
            <a:extLst>
              <a:ext uri="{FF2B5EF4-FFF2-40B4-BE49-F238E27FC236}">
                <a16:creationId xmlns:a16="http://schemas.microsoft.com/office/drawing/2014/main" id="{776CCADA-FC05-FF09-3671-40BF830AD465}"/>
              </a:ext>
            </a:extLst>
          </p:cNvPr>
          <p:cNvSpPr/>
          <p:nvPr/>
        </p:nvSpPr>
        <p:spPr>
          <a:xfrm>
            <a:off x="105868" y="3779533"/>
            <a:ext cx="5355413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Realization of the Haldane model </a:t>
            </a: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in solid states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CustomShape 5"/>
          <p:cNvSpPr/>
          <p:nvPr/>
        </p:nvSpPr>
        <p:spPr>
          <a:xfrm>
            <a:off x="3521317" y="3531763"/>
            <a:ext cx="3405063" cy="346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 dirty="0" err="1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Esslinger</a:t>
            </a:r>
            <a:r>
              <a:rPr lang="en-US" sz="15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group, Nature </a:t>
            </a:r>
            <a:r>
              <a:rPr lang="en-US" sz="1500" b="1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515</a:t>
            </a:r>
            <a:r>
              <a:rPr lang="en-US" sz="1500" b="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, 237 (2014)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313BE-FECE-4F88-A9C7-6BD81E2A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37</a:t>
            </a:fld>
            <a:endParaRPr lang="fr-FR"/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94EDA0B2-49D3-42C8-8978-DEE257AB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2788726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3"/>
          <p:cNvSpPr/>
          <p:nvPr/>
        </p:nvSpPr>
        <p:spPr>
          <a:xfrm>
            <a:off x="3053996" y="1418014"/>
            <a:ext cx="5021416" cy="77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Hole doped or electron-doped </a:t>
            </a: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2D metal transition dichalcogenide material WSe</a:t>
            </a:r>
            <a:r>
              <a:rPr lang="en-US" b="0" strike="noStrike" spc="-1" baseline="-25000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2</a:t>
            </a:r>
            <a:endParaRPr lang="en-US" b="0" strike="noStrike" spc="-1" baseline="-25000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5" name="Image 8"/>
          <p:cNvPicPr/>
          <p:nvPr/>
        </p:nvPicPr>
        <p:blipFill>
          <a:blip r:embed="rId2"/>
          <a:stretch/>
        </p:blipFill>
        <p:spPr>
          <a:xfrm>
            <a:off x="115460" y="994085"/>
            <a:ext cx="2752929" cy="1866653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3053996" y="2198236"/>
            <a:ext cx="34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Colomés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Franz, PRL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086603 (2018)</a:t>
            </a:r>
          </a:p>
        </p:txBody>
      </p:sp>
      <p:sp>
        <p:nvSpPr>
          <p:cNvPr id="12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under strain </a:t>
            </a: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3CE4E32D-0C25-24B2-A0CF-1782FA7BE5C9}"/>
              </a:ext>
            </a:extLst>
          </p:cNvPr>
          <p:cNvSpPr/>
          <p:nvPr/>
        </p:nvSpPr>
        <p:spPr>
          <a:xfrm>
            <a:off x="0" y="410857"/>
            <a:ext cx="6974732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Realization of the modified Haldane model </a:t>
            </a:r>
            <a:r>
              <a:rPr lang="en-US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in solid states (proposal)</a:t>
            </a:r>
            <a:endParaRPr lang="en-US" b="0" strike="noStrike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>
            <a:extLst>
              <a:ext uri="{FF2B5EF4-FFF2-40B4-BE49-F238E27FC236}">
                <a16:creationId xmlns:a16="http://schemas.microsoft.com/office/drawing/2014/main" id="{42FF3201-0DE0-E82E-6B8C-EF4FCC7D436F}"/>
              </a:ext>
            </a:extLst>
          </p:cNvPr>
          <p:cNvSpPr/>
          <p:nvPr/>
        </p:nvSpPr>
        <p:spPr>
          <a:xfrm>
            <a:off x="66877" y="2929753"/>
            <a:ext cx="6391073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Realization of the modified Haldane model </a:t>
            </a:r>
            <a:r>
              <a:rPr lang="en-US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in artificia</a:t>
            </a: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l lattices</a:t>
            </a:r>
            <a:endParaRPr lang="en-US" b="0" strike="noStrike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0" b="48934"/>
          <a:stretch/>
        </p:blipFill>
        <p:spPr>
          <a:xfrm>
            <a:off x="246865" y="3358596"/>
            <a:ext cx="7630590" cy="33994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30"/>
          <a:stretch/>
        </p:blipFill>
        <p:spPr>
          <a:xfrm>
            <a:off x="918879" y="4725351"/>
            <a:ext cx="6611273" cy="101043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58"/>
          <a:stretch/>
        </p:blipFill>
        <p:spPr>
          <a:xfrm>
            <a:off x="756523" y="5681842"/>
            <a:ext cx="6611273" cy="6691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65" b="1383"/>
          <a:stretch/>
        </p:blipFill>
        <p:spPr>
          <a:xfrm>
            <a:off x="365718" y="3713321"/>
            <a:ext cx="7630590" cy="7314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59E8B-D11A-4EDC-8DD5-EBC9782F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38</a:t>
            </a:fld>
            <a:endParaRPr lang="fr-FR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04B40EE-2618-44A2-A489-DFF0BC7C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9831227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under strain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958F9-0A2B-4EE7-ABAE-5E0B3F216B76}"/>
              </a:ext>
            </a:extLst>
          </p:cNvPr>
          <p:cNvSpPr/>
          <p:nvPr/>
        </p:nvSpPr>
        <p:spPr>
          <a:xfrm>
            <a:off x="814156" y="1234323"/>
            <a:ext cx="7515327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Haldane model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700" dirty="0">
              <a:latin typeface="Times New Roman" pitchFamily="18" charset="0"/>
              <a:cs typeface="Times New Roman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topological phase can be turned into a trivial one.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transitions between phases, with different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Chern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numbers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dispersion of the topologically protected edge states in the Haldane model  could be modified by the strain.</a:t>
            </a:r>
          </a:p>
          <a:p>
            <a:endParaRPr lang="en-US" sz="17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Modified Haldane model</a:t>
            </a:r>
          </a:p>
          <a:p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               Strain could switch the direction of the  antichiral edge current</a:t>
            </a:r>
          </a:p>
          <a:p>
            <a:endParaRPr lang="en-US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EB62A-37E4-F144-0CA6-142C9CA1B61D}"/>
              </a:ext>
            </a:extLst>
          </p:cNvPr>
          <p:cNvSpPr txBox="1"/>
          <p:nvPr/>
        </p:nvSpPr>
        <p:spPr>
          <a:xfrm>
            <a:off x="1176867" y="4634027"/>
            <a:ext cx="6537168" cy="646331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Uniform uniaxial strain could tune the topology of the Haldane model and the dispersion of the chiral and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antichiral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edge states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FAC8029-E6BE-8512-FE4A-0B586EF5AAA0}"/>
              </a:ext>
            </a:extLst>
          </p:cNvPr>
          <p:cNvSpPr txBox="1"/>
          <p:nvPr/>
        </p:nvSpPr>
        <p:spPr>
          <a:xfrm>
            <a:off x="457021" y="5987019"/>
            <a:ext cx="6537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Mannai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S. Haddad, J. Phys.: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Condens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32, 225501 (2019)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0" y="430326"/>
            <a:ext cx="2691253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Take home messages II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C93F6-AA60-4C8C-A306-9DDB200F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39</a:t>
            </a:fld>
            <a:endParaRPr lang="fr-FR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2A8A7C25-648F-4EF9-A709-0EDD8E15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739666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DD7811D-C942-AD85-7C92-85B4AE960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" y="1082574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53A267-8238-E04B-3DE8-EB2F93304978}"/>
                  </a:ext>
                </a:extLst>
              </p14:cNvPr>
              <p14:cNvContentPartPr/>
              <p14:nvPr/>
            </p14:nvContentPartPr>
            <p14:xfrm>
              <a:off x="6954924" y="4464245"/>
              <a:ext cx="1265760" cy="88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853A267-8238-E04B-3DE8-EB2F933049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0909" y="4356245"/>
                <a:ext cx="1373791" cy="304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15">
            <a:extLst>
              <a:ext uri="{FF2B5EF4-FFF2-40B4-BE49-F238E27FC236}">
                <a16:creationId xmlns:a16="http://schemas.microsoft.com/office/drawing/2014/main" id="{D4B4F513-25D5-ADC6-3D3D-3A173B0C990B}"/>
              </a:ext>
            </a:extLst>
          </p:cNvPr>
          <p:cNvSpPr txBox="1">
            <a:spLocks/>
          </p:cNvSpPr>
          <p:nvPr/>
        </p:nvSpPr>
        <p:spPr>
          <a:xfrm>
            <a:off x="8500849" y="6414886"/>
            <a:ext cx="409688" cy="25948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D3DF950B-04EC-4AD2-872A-70A038AE41C2}"/>
              </a:ext>
            </a:extLst>
          </p:cNvPr>
          <p:cNvSpPr/>
          <p:nvPr/>
        </p:nvSpPr>
        <p:spPr>
          <a:xfrm>
            <a:off x="0" y="-19223"/>
            <a:ext cx="9143640" cy="4560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Motivation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1A726DA6-B2EA-48DD-B5AE-856DAAE45523}"/>
              </a:ext>
            </a:extLst>
          </p:cNvPr>
          <p:cNvSpPr txBox="1">
            <a:spLocks/>
          </p:cNvSpPr>
          <p:nvPr/>
        </p:nvSpPr>
        <p:spPr>
          <a:xfrm>
            <a:off x="2114550" y="6443350"/>
            <a:ext cx="5106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Information and Quantum Matter Conference, May 22-26,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589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Picture 9"/>
          <p:cNvPicPr/>
          <p:nvPr/>
        </p:nvPicPr>
        <p:blipFill>
          <a:blip r:embed="rId2"/>
          <a:srcRect r="49381" b="6851"/>
          <a:stretch/>
        </p:blipFill>
        <p:spPr>
          <a:xfrm>
            <a:off x="4888600" y="1044342"/>
            <a:ext cx="4040401" cy="5061600"/>
          </a:xfrm>
          <a:prstGeom prst="rect">
            <a:avLst/>
          </a:prstGeom>
          <a:ln>
            <a:noFill/>
          </a:ln>
        </p:spPr>
      </p:pic>
      <p:sp>
        <p:nvSpPr>
          <p:cNvPr id="701" name="CustomShape 2"/>
          <p:cNvSpPr/>
          <p:nvPr/>
        </p:nvSpPr>
        <p:spPr>
          <a:xfrm>
            <a:off x="234190" y="2481344"/>
            <a:ext cx="4544954" cy="1575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Question:</a:t>
            </a:r>
          </a:p>
          <a:p>
            <a:pPr algn="ctr">
              <a:lnSpc>
                <a:spcPct val="100000"/>
              </a:lnSpc>
            </a:pPr>
            <a:endParaRPr lang="en-US" sz="1800" b="1" strike="noStrike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How chiral and antichiral edges states behave by stacking two layers described by the Haldane and the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modified Haldane models? </a:t>
            </a:r>
            <a:endParaRPr lang="en-U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3" name="CustomShape 4"/>
          <p:cNvSpPr/>
          <p:nvPr/>
        </p:nvSpPr>
        <p:spPr>
          <a:xfrm>
            <a:off x="234190" y="968004"/>
            <a:ext cx="6223760" cy="872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Besides </a:t>
            </a:r>
            <a:r>
              <a:rPr lang="en-US" sz="180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strain, there are other parameters </a:t>
            </a:r>
            <a:r>
              <a:rPr lang="en-US" sz="1800" b="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 tune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the electronic properties of 2D materials: </a:t>
            </a:r>
            <a:r>
              <a:rPr lang="en-US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Layer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20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</a:t>
            </a:r>
            <a:r>
              <a:rPr lang="en-US" sz="20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tacking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under strain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F6098-2FD1-4C21-B142-C119FF9A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40</a:t>
            </a:fld>
            <a:endParaRPr lang="fr-FR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33AF42D-0CCD-4861-B23C-72461147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3710345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Outline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634320" y="1462680"/>
            <a:ext cx="7875000" cy="4228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Few words about graphene, Haldane and modified Haldane models 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  <a:endParaRPr lang="en-US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n-NO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</a:t>
            </a: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under strain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Bilayer modified Haldane model: stacking versus topology</a:t>
            </a:r>
            <a:endParaRPr lang="en-U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Interplay between strain and twist in twisted bilayer graphene (TBLG)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 &amp; Outlooks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D025B-C9A4-4CF2-9D07-B42FBAD2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41</a:t>
            </a:fld>
            <a:endParaRPr lang="fr-FR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AE03996-C6C0-48DF-82D0-E9F5C3033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7098441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0" y="401414"/>
            <a:ext cx="6068253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Graphene and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heterostructures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EE9BDED-0ED0-419C-B0BB-74C3D9F2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4" y="1346132"/>
            <a:ext cx="2330419" cy="14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rXiv:1511.06706v2 [cond-mat.mes-hall] 23 Oct 2016">
            <a:extLst>
              <a:ext uri="{FF2B5EF4-FFF2-40B4-BE49-F238E27FC236}">
                <a16:creationId xmlns:a16="http://schemas.microsoft.com/office/drawing/2014/main" id="{75DDD778-AB7D-4B9B-8BFB-E080177DE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77" y="1012558"/>
            <a:ext cx="2543176" cy="18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71D96-58A7-4AD7-85C4-C436F07D9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94" y="3056867"/>
            <a:ext cx="5067300" cy="3152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EC5C6-27D1-4F46-B876-3120B3EE4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532" y="3384146"/>
            <a:ext cx="2891790" cy="2575398"/>
          </a:xfrm>
          <a:prstGeom prst="rect">
            <a:avLst/>
          </a:prstGeom>
        </p:spPr>
      </p:pic>
      <p:sp>
        <p:nvSpPr>
          <p:cNvPr id="12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BC26D-E6B2-4881-AE31-000AF02A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42</a:t>
            </a:fld>
            <a:endParaRPr lang="fr-FR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8AA22536-9721-4B75-9324-CFC973D4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42406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6FDDB3-A291-4E54-A869-D6E85A2E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5" y="1533425"/>
            <a:ext cx="3744642" cy="2255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3324D-2D7D-4EBD-BBD2-307C83D16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54" y="3722743"/>
            <a:ext cx="2348591" cy="2031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156D10-50D0-4CF0-8BA0-FCF0963FAD2A}"/>
              </a:ext>
            </a:extLst>
          </p:cNvPr>
          <p:cNvSpPr txBox="1"/>
          <p:nvPr/>
        </p:nvSpPr>
        <p:spPr>
          <a:xfrm>
            <a:off x="1106635" y="1063045"/>
            <a:ext cx="1502185" cy="381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stacking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A21E52-DC48-406D-B0C3-0DD88E0E8276}"/>
              </a:ext>
            </a:extLst>
          </p:cNvPr>
          <p:cNvSpPr txBox="1"/>
          <p:nvPr/>
        </p:nvSpPr>
        <p:spPr>
          <a:xfrm>
            <a:off x="6258901" y="1076637"/>
            <a:ext cx="1502185" cy="381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stacking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AC91B2-3E94-42A5-ABE5-B299B7B23763}"/>
              </a:ext>
            </a:extLst>
          </p:cNvPr>
          <p:cNvSpPr txBox="1"/>
          <p:nvPr/>
        </p:nvSpPr>
        <p:spPr>
          <a:xfrm>
            <a:off x="74227" y="5753957"/>
            <a:ext cx="3914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AA-stacked graphene bilayer is a metal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Dirac cone band 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2B4616-CC94-4E4F-A1A5-902421A4DB45}"/>
              </a:ext>
            </a:extLst>
          </p:cNvPr>
          <p:cNvSpPr txBox="1"/>
          <p:nvPr/>
        </p:nvSpPr>
        <p:spPr>
          <a:xfrm>
            <a:off x="6416154" y="5620472"/>
            <a:ext cx="2510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Sboychakov</a:t>
            </a: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PRB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95EFF43-318F-4531-A62F-CCFB45D4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04" y="1533425"/>
            <a:ext cx="3898051" cy="29140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A852D1A-1475-45B2-AAA2-1794F268DDFC}"/>
              </a:ext>
            </a:extLst>
          </p:cNvPr>
          <p:cNvSpPr txBox="1"/>
          <p:nvPr/>
        </p:nvSpPr>
        <p:spPr>
          <a:xfrm>
            <a:off x="5189777" y="4719874"/>
            <a:ext cx="39542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bilayer has two Fermi points with parabolic band structure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93CEBBC-E2BF-88EF-676E-166885ED010F}"/>
              </a:ext>
            </a:extLst>
          </p:cNvPr>
          <p:cNvSpPr txBox="1">
            <a:spLocks/>
          </p:cNvSpPr>
          <p:nvPr/>
        </p:nvSpPr>
        <p:spPr>
          <a:xfrm>
            <a:off x="0" y="414845"/>
            <a:ext cx="3394953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Graphene and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heterostructures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A83C44-B07A-4AB8-AC41-B54C10D2D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893" y="1144034"/>
            <a:ext cx="1308476" cy="12021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B1BF21F-EB4E-87D6-ECB9-22E5133C90AE}"/>
                  </a:ext>
                </a:extLst>
              </p14:cNvPr>
              <p14:cNvContentPartPr/>
              <p14:nvPr/>
            </p14:nvContentPartPr>
            <p14:xfrm>
              <a:off x="65171" y="2703845"/>
              <a:ext cx="532800" cy="149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B1BF21F-EB4E-87D6-ECB9-22E5133C90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31" y="2691605"/>
                <a:ext cx="557280" cy="15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F74D81-773F-548D-8803-8FBDED23C6B9}"/>
                  </a:ext>
                </a:extLst>
              </p14:cNvPr>
              <p14:cNvContentPartPr/>
              <p14:nvPr/>
            </p14:nvContentPartPr>
            <p14:xfrm>
              <a:off x="346371" y="2444973"/>
              <a:ext cx="547920" cy="50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DF74D81-773F-548D-8803-8FBDED23C6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131" y="2432733"/>
                <a:ext cx="572400" cy="53316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919B60-536A-46B6-B6AD-925837E9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43</a:t>
            </a:fld>
            <a:endParaRPr lang="fr-FR"/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EC9B25F5-9225-4E86-BE6D-625FEFDC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919581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Image 7"/>
          <p:cNvPicPr/>
          <p:nvPr/>
        </p:nvPicPr>
        <p:blipFill>
          <a:blip r:embed="rId3"/>
          <a:stretch/>
        </p:blipFill>
        <p:spPr>
          <a:xfrm>
            <a:off x="583890" y="1270277"/>
            <a:ext cx="3267000" cy="2944800"/>
          </a:xfrm>
          <a:prstGeom prst="rect">
            <a:avLst/>
          </a:prstGeom>
          <a:ln>
            <a:noFill/>
          </a:ln>
        </p:spPr>
      </p:pic>
      <p:sp>
        <p:nvSpPr>
          <p:cNvPr id="706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B0CE9AD-98AA-472C-A121-23FFB95F76DA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8" name="CustomShape 3"/>
          <p:cNvSpPr/>
          <p:nvPr/>
        </p:nvSpPr>
        <p:spPr>
          <a:xfrm>
            <a:off x="4776840" y="3722760"/>
            <a:ext cx="43668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S.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Bhattacharjee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et al, Phys. Rev. B </a:t>
            </a: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103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224304 (2021)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9" name="Image 9"/>
          <p:cNvPicPr/>
          <p:nvPr/>
        </p:nvPicPr>
        <p:blipFill>
          <a:blip r:embed="rId4"/>
          <a:stretch/>
        </p:blipFill>
        <p:spPr>
          <a:xfrm>
            <a:off x="4327518" y="903713"/>
            <a:ext cx="3801600" cy="2712600"/>
          </a:xfrm>
          <a:prstGeom prst="rect">
            <a:avLst/>
          </a:prstGeom>
          <a:ln>
            <a:noFill/>
          </a:ln>
        </p:spPr>
      </p:pic>
      <p:sp>
        <p:nvSpPr>
          <p:cNvPr id="710" name="CustomShape 4"/>
          <p:cNvSpPr/>
          <p:nvPr/>
        </p:nvSpPr>
        <p:spPr>
          <a:xfrm>
            <a:off x="7377480" y="764280"/>
            <a:ext cx="445680" cy="46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1" name="CustomShape 5"/>
          <p:cNvSpPr/>
          <p:nvPr/>
        </p:nvSpPr>
        <p:spPr>
          <a:xfrm>
            <a:off x="7377480" y="764280"/>
            <a:ext cx="445680" cy="4611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4" name="CustomShape 8"/>
          <p:cNvSpPr/>
          <p:nvPr/>
        </p:nvSpPr>
        <p:spPr>
          <a:xfrm>
            <a:off x="5021040" y="4197728"/>
            <a:ext cx="149760" cy="1254960"/>
          </a:xfrm>
          <a:prstGeom prst="leftBrace">
            <a:avLst>
              <a:gd name="adj1" fmla="val 8333"/>
              <a:gd name="adj2" fmla="val 50000"/>
            </a:avLst>
          </a:prstGeom>
          <a:noFill/>
          <a:ln w="284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9" name="CustomShape 13"/>
          <p:cNvSpPr/>
          <p:nvPr/>
        </p:nvSpPr>
        <p:spPr>
          <a:xfrm>
            <a:off x="724140" y="5774220"/>
            <a:ext cx="81054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Topological phase is </a:t>
            </a:r>
            <a:r>
              <a:rPr lang="en-US" sz="1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independent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of the </a:t>
            </a:r>
            <a:r>
              <a:rPr lang="en-US" sz="1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stacking type 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(AA/AB) and the </a:t>
            </a:r>
            <a:r>
              <a:rPr lang="en-US" sz="1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nature of the ribbon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(ZZ/</a:t>
            </a:r>
            <a:r>
              <a:rPr lang="en-US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AmC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).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F3932B5-3019-4467-951A-CC3D5B72B044}"/>
                  </a:ext>
                </a:extLst>
              </p:cNvPr>
              <p:cNvSpPr txBox="1"/>
              <p:nvPr/>
            </p:nvSpPr>
            <p:spPr>
              <a:xfrm>
                <a:off x="1142295" y="4643415"/>
                <a:ext cx="3938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Bilayer </a:t>
                </a:r>
                <a:r>
                  <a:rPr lang="fr-FR" b="1" dirty="0" err="1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Chern</a:t>
                </a:r>
                <a:r>
                  <a:rPr lang="fr-FR" b="1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 err="1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insulator</a:t>
                </a:r>
                <a:r>
                  <a:rPr lang="fr-FR" b="1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3932B5-3019-4467-951A-CC3D5B72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295" y="4643415"/>
                <a:ext cx="3938787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236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F3932B5-3019-4467-951A-CC3D5B72B044}"/>
                  </a:ext>
                </a:extLst>
              </p:cNvPr>
              <p:cNvSpPr txBox="1"/>
              <p:nvPr/>
            </p:nvSpPr>
            <p:spPr>
              <a:xfrm>
                <a:off x="5184799" y="4030411"/>
                <a:ext cx="18878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fr-FR" b="0" i="0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3932B5-3019-4467-951A-CC3D5B72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799" y="4030411"/>
                <a:ext cx="1887814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913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3932B5-3019-4467-951A-CC3D5B72B044}"/>
                  </a:ext>
                </a:extLst>
              </p:cNvPr>
              <p:cNvSpPr txBox="1"/>
              <p:nvPr/>
            </p:nvSpPr>
            <p:spPr>
              <a:xfrm>
                <a:off x="5195550" y="4643415"/>
                <a:ext cx="29202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CC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fr-FR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3932B5-3019-4467-951A-CC3D5B72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550" y="4643415"/>
                <a:ext cx="292025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670" t="-11667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F3932B5-3019-4467-951A-CC3D5B72B044}"/>
                  </a:ext>
                </a:extLst>
              </p:cNvPr>
              <p:cNvSpPr txBox="1"/>
              <p:nvPr/>
            </p:nvSpPr>
            <p:spPr>
              <a:xfrm>
                <a:off x="5238622" y="5266585"/>
                <a:ext cx="2584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   </a:t>
                </a:r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b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3932B5-3019-4467-951A-CC3D5B72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622" y="5266585"/>
                <a:ext cx="2584538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887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stomShape 4"/>
          <p:cNvSpPr/>
          <p:nvPr/>
        </p:nvSpPr>
        <p:spPr>
          <a:xfrm>
            <a:off x="0" y="380880"/>
            <a:ext cx="2655360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State of-the-art </a:t>
            </a:r>
            <a:endParaRPr lang="en-US" sz="1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ustomShape 6">
            <a:extLst>
              <a:ext uri="{FF2B5EF4-FFF2-40B4-BE49-F238E27FC236}">
                <a16:creationId xmlns:a16="http://schemas.microsoft.com/office/drawing/2014/main" id="{A68CCE16-41D2-5E15-76DF-748FF498EAC6}"/>
              </a:ext>
            </a:extLst>
          </p:cNvPr>
          <p:cNvSpPr/>
          <p:nvPr/>
        </p:nvSpPr>
        <p:spPr>
          <a:xfrm>
            <a:off x="107262" y="963197"/>
            <a:ext cx="4464738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model in AA stacked bilayer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27" name="Footer Placeholder 1">
            <a:extLst>
              <a:ext uri="{FF2B5EF4-FFF2-40B4-BE49-F238E27FC236}">
                <a16:creationId xmlns:a16="http://schemas.microsoft.com/office/drawing/2014/main" id="{84351500-D43E-4835-91FF-61E1F5E262B6}"/>
              </a:ext>
            </a:extLst>
          </p:cNvPr>
          <p:cNvSpPr txBox="1">
            <a:spLocks/>
          </p:cNvSpPr>
          <p:nvPr/>
        </p:nvSpPr>
        <p:spPr>
          <a:xfrm>
            <a:off x="2114550" y="6443350"/>
            <a:ext cx="5106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Information and Quantum Matter Conference, May 22-26,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956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Image 23"/>
          <p:cNvPicPr/>
          <p:nvPr/>
        </p:nvPicPr>
        <p:blipFill>
          <a:blip r:embed="rId2"/>
          <a:stretch/>
        </p:blipFill>
        <p:spPr>
          <a:xfrm>
            <a:off x="513540" y="2371715"/>
            <a:ext cx="3441960" cy="3134520"/>
          </a:xfrm>
          <a:prstGeom prst="rect">
            <a:avLst/>
          </a:prstGeom>
          <a:ln>
            <a:noFill/>
          </a:ln>
        </p:spPr>
      </p:pic>
      <p:pic>
        <p:nvPicPr>
          <p:cNvPr id="736" name="Image 29"/>
          <p:cNvPicPr/>
          <p:nvPr/>
        </p:nvPicPr>
        <p:blipFill>
          <a:blip r:embed="rId3"/>
          <a:stretch/>
        </p:blipFill>
        <p:spPr>
          <a:xfrm>
            <a:off x="7431480" y="1181072"/>
            <a:ext cx="1712520" cy="1611000"/>
          </a:xfrm>
          <a:prstGeom prst="rect">
            <a:avLst/>
          </a:prstGeom>
          <a:ln>
            <a:noFill/>
          </a:ln>
        </p:spPr>
      </p:pic>
      <p:sp>
        <p:nvSpPr>
          <p:cNvPr id="737" name="CustomShape 15"/>
          <p:cNvSpPr/>
          <p:nvPr/>
        </p:nvSpPr>
        <p:spPr>
          <a:xfrm>
            <a:off x="667979" y="753437"/>
            <a:ext cx="8164735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What about two stacked layers of modified Haldane model (semi-metal)?</a:t>
            </a:r>
            <a:endParaRPr lang="en-U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CustomShape 4"/>
          <p:cNvSpPr/>
          <p:nvPr/>
        </p:nvSpPr>
        <p:spPr>
          <a:xfrm>
            <a:off x="4060800" y="2751335"/>
            <a:ext cx="3916440" cy="990000"/>
          </a:xfrm>
          <a:prstGeom prst="flowChartInputOutput">
            <a:avLst/>
          </a:prstGeom>
          <a:solidFill>
            <a:schemeClr val="accent2">
              <a:lumMod val="60000"/>
              <a:lumOff val="40000"/>
            </a:schemeClr>
          </a:solidFill>
          <a:ln w="2844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CustomShape 5"/>
          <p:cNvSpPr/>
          <p:nvPr/>
        </p:nvSpPr>
        <p:spPr>
          <a:xfrm flipH="1" flipV="1">
            <a:off x="4252320" y="3658175"/>
            <a:ext cx="2948760" cy="2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6"/>
          <p:cNvSpPr/>
          <p:nvPr/>
        </p:nvSpPr>
        <p:spPr>
          <a:xfrm>
            <a:off x="4095360" y="3854375"/>
            <a:ext cx="3916440" cy="990000"/>
          </a:xfrm>
          <a:prstGeom prst="flowChartInputOutput">
            <a:avLst/>
          </a:prstGeom>
          <a:solidFill>
            <a:schemeClr val="accent5">
              <a:lumMod val="60000"/>
              <a:lumOff val="40000"/>
            </a:schemeClr>
          </a:solidFill>
          <a:ln w="2844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Line 7"/>
          <p:cNvSpPr/>
          <p:nvPr/>
        </p:nvSpPr>
        <p:spPr>
          <a:xfrm>
            <a:off x="7977600" y="2751695"/>
            <a:ext cx="34560" cy="1103040"/>
          </a:xfrm>
          <a:prstGeom prst="line">
            <a:avLst/>
          </a:prstGeom>
          <a:ln w="19080">
            <a:solidFill>
              <a:schemeClr val="bg1">
                <a:lumMod val="50000"/>
              </a:schemeClr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Line 8"/>
          <p:cNvSpPr/>
          <p:nvPr/>
        </p:nvSpPr>
        <p:spPr>
          <a:xfrm>
            <a:off x="4845960" y="2761415"/>
            <a:ext cx="34560" cy="1103040"/>
          </a:xfrm>
          <a:prstGeom prst="line">
            <a:avLst/>
          </a:prstGeom>
          <a:ln w="19080">
            <a:solidFill>
              <a:schemeClr val="bg1">
                <a:lumMod val="50000"/>
              </a:schemeClr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" name="CustomShape 9"/>
          <p:cNvSpPr/>
          <p:nvPr/>
        </p:nvSpPr>
        <p:spPr>
          <a:xfrm flipH="1" flipV="1">
            <a:off x="4875840" y="2838815"/>
            <a:ext cx="2948760" cy="2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10"/>
          <p:cNvSpPr/>
          <p:nvPr/>
        </p:nvSpPr>
        <p:spPr>
          <a:xfrm flipV="1">
            <a:off x="4235760" y="4751855"/>
            <a:ext cx="2948760" cy="2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CustomShape 11"/>
          <p:cNvSpPr/>
          <p:nvPr/>
        </p:nvSpPr>
        <p:spPr>
          <a:xfrm flipV="1">
            <a:off x="4845960" y="3938975"/>
            <a:ext cx="2948760" cy="2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Line 12"/>
          <p:cNvSpPr/>
          <p:nvPr/>
        </p:nvSpPr>
        <p:spPr>
          <a:xfrm>
            <a:off x="4060800" y="3741695"/>
            <a:ext cx="34560" cy="1103040"/>
          </a:xfrm>
          <a:prstGeom prst="line">
            <a:avLst/>
          </a:prstGeom>
          <a:ln w="19080">
            <a:solidFill>
              <a:schemeClr val="bg1">
                <a:lumMod val="50000"/>
              </a:schemeClr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Line 13"/>
          <p:cNvSpPr/>
          <p:nvPr/>
        </p:nvSpPr>
        <p:spPr>
          <a:xfrm>
            <a:off x="7206840" y="3776615"/>
            <a:ext cx="34560" cy="1103040"/>
          </a:xfrm>
          <a:prstGeom prst="line">
            <a:avLst/>
          </a:prstGeom>
          <a:ln w="19080">
            <a:solidFill>
              <a:schemeClr val="bg1">
                <a:lumMod val="50000"/>
              </a:schemeClr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5616720" y="3036095"/>
                <a:ext cx="6438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  <m:sub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fr-FR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fr-FR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720" y="3036095"/>
                <a:ext cx="643831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3208" t="-25490" r="-14151" b="-490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5704485" y="4141619"/>
                <a:ext cx="6438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  <m:sub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fr-FR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fr-FR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485" y="4141619"/>
                <a:ext cx="643831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4286" t="-25490" r="-14286" b="-490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058758-D482-4257-AD35-E08C6655B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45</a:t>
            </a:fld>
            <a:endParaRPr lang="fr-FR"/>
          </a:p>
        </p:txBody>
      </p:sp>
      <p:sp>
        <p:nvSpPr>
          <p:cNvPr id="34" name="Footer Placeholder 1">
            <a:extLst>
              <a:ext uri="{FF2B5EF4-FFF2-40B4-BE49-F238E27FC236}">
                <a16:creationId xmlns:a16="http://schemas.microsoft.com/office/drawing/2014/main" id="{857E0A3E-2287-4A69-ACA0-FE9AEFD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0225842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29" y="597908"/>
            <a:ext cx="3962953" cy="44487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121900" y="985985"/>
            <a:ext cx="291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Bloch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Hamiltonian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3585" y="4483501"/>
            <a:ext cx="465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Breaks TRS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Breaks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particle-hole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symmetry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Breaks chiral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symmetry</a:t>
            </a:r>
            <a:endParaRPr lang="fr-FR" b="1" i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3" y="1501788"/>
            <a:ext cx="4382112" cy="13527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3" y="3045408"/>
            <a:ext cx="2886478" cy="1076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3" y="3045688"/>
            <a:ext cx="1867161" cy="42868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0289" y="428072"/>
            <a:ext cx="633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bilayer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opposite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phases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4768" y="2401973"/>
            <a:ext cx="561319" cy="58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026089" y="2840951"/>
            <a:ext cx="120285" cy="58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100444" y="3379721"/>
            <a:ext cx="120285" cy="58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4AF20-04BD-4901-B7E7-B9665B6F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46</a:t>
            </a:fld>
            <a:endParaRPr lang="fr-FR"/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413B6472-16A2-42FF-983A-C31B7948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595839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99" y="1119016"/>
            <a:ext cx="2933333" cy="240337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27" y="697969"/>
            <a:ext cx="3924848" cy="48584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12" y="968831"/>
            <a:ext cx="328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band structure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65"/>
          <a:stretch/>
        </p:blipFill>
        <p:spPr>
          <a:xfrm>
            <a:off x="1017431" y="3436933"/>
            <a:ext cx="3224375" cy="233251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802481" y="3819378"/>
            <a:ext cx="213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Nodal </a:t>
            </a:r>
            <a:r>
              <a:rPr lang="fr-FR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  <a:endParaRPr lang="fr-FR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9"/>
          <a:stretch/>
        </p:blipFill>
        <p:spPr>
          <a:xfrm>
            <a:off x="5670611" y="3420753"/>
            <a:ext cx="1723336" cy="2532893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H="1">
            <a:off x="3776543" y="4110082"/>
            <a:ext cx="465263" cy="401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5507092" y="4169701"/>
            <a:ext cx="662001" cy="4454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ccolade ouvrante 25"/>
          <p:cNvSpPr/>
          <p:nvPr/>
        </p:nvSpPr>
        <p:spPr>
          <a:xfrm>
            <a:off x="2075277" y="2738512"/>
            <a:ext cx="170598" cy="48641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ight Arrow 14"/>
          <p:cNvSpPr/>
          <p:nvPr/>
        </p:nvSpPr>
        <p:spPr>
          <a:xfrm>
            <a:off x="2930693" y="2614873"/>
            <a:ext cx="419211" cy="18040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3434725" y="2486220"/>
            <a:ext cx="27343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Quadratic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(AB </a:t>
            </a:r>
            <a:r>
              <a:rPr lang="fr-F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Bilayer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14"/>
          <p:cNvSpPr/>
          <p:nvPr/>
        </p:nvSpPr>
        <p:spPr>
          <a:xfrm>
            <a:off x="2923751" y="3112758"/>
            <a:ext cx="419211" cy="18040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3431799" y="2984817"/>
            <a:ext cx="14698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Nodal </a:t>
            </a:r>
            <a:r>
              <a:rPr lang="fr-FR" sz="17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  <a:endParaRPr lang="en-US" sz="17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47481" y="3340766"/>
            <a:ext cx="265919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gapped</a:t>
            </a:r>
            <a:r>
              <a:rPr lang="fr-FR" sz="1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insulator</a:t>
            </a:r>
            <a:endParaRPr lang="fr-FR" sz="1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03" y="1499661"/>
            <a:ext cx="2495898" cy="3620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8" y="1954063"/>
            <a:ext cx="4067743" cy="438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65247" y="1384686"/>
            <a:ext cx="561319" cy="58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4645182" y="1836819"/>
            <a:ext cx="561319" cy="58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2829977" y="2356406"/>
            <a:ext cx="93774" cy="58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F3932B5-3019-4467-951A-CC3D5B72B044}"/>
                  </a:ext>
                </a:extLst>
              </p:cNvPr>
              <p:cNvSpPr txBox="1"/>
              <p:nvPr/>
            </p:nvSpPr>
            <p:spPr>
              <a:xfrm>
                <a:off x="1322771" y="2776610"/>
                <a:ext cx="931298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17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3932B5-3019-4467-951A-CC3D5B72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771" y="2776610"/>
                <a:ext cx="931298" cy="353943"/>
              </a:xfrm>
              <a:prstGeom prst="rect">
                <a:avLst/>
              </a:prstGeom>
              <a:blipFill rotWithShape="0">
                <a:blip r:embed="rId7"/>
                <a:stretch>
                  <a:fillRect t="-3390" b="-22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277791" y="5939165"/>
            <a:ext cx="85342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is gapped by the interlayer hopping which lifts the degeneracy of the nodal lines and opens a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F3932B5-3019-4467-951A-CC3D5B72B044}"/>
                  </a:ext>
                </a:extLst>
              </p:cNvPr>
              <p:cNvSpPr txBox="1"/>
              <p:nvPr/>
            </p:nvSpPr>
            <p:spPr>
              <a:xfrm>
                <a:off x="2169710" y="2526504"/>
                <a:ext cx="931298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7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sz="17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7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xmlns="" id="{8F3932B5-3019-4467-951A-CC3D5B72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710" y="2526504"/>
                <a:ext cx="931298" cy="353943"/>
              </a:xfrm>
              <a:prstGeom prst="rect">
                <a:avLst/>
              </a:prstGeom>
              <a:blipFill rotWithShape="0">
                <a:blip r:embed="rId8"/>
                <a:stretch>
                  <a:fillRect t="-3390" b="-22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8F3932B5-3019-4467-951A-CC3D5B72B044}"/>
                  </a:ext>
                </a:extLst>
              </p:cNvPr>
              <p:cNvSpPr txBox="1"/>
              <p:nvPr/>
            </p:nvSpPr>
            <p:spPr>
              <a:xfrm>
                <a:off x="2184614" y="3025990"/>
                <a:ext cx="931298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7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7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3932B5-3019-4467-951A-CC3D5B72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614" y="3025990"/>
                <a:ext cx="931298" cy="353943"/>
              </a:xfrm>
              <a:prstGeom prst="rect">
                <a:avLst/>
              </a:prstGeom>
              <a:blipFill rotWithShape="0">
                <a:blip r:embed="rId9"/>
                <a:stretch>
                  <a:fillRect t="-3448" b="-241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/>
          <p:cNvSpPr txBox="1"/>
          <p:nvPr/>
        </p:nvSpPr>
        <p:spPr>
          <a:xfrm>
            <a:off x="70289" y="428072"/>
            <a:ext cx="633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bilayer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opposite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phases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1A992-CFEE-4237-8DA4-3C47DCFE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47</a:t>
            </a:fld>
            <a:endParaRPr lang="fr-FR"/>
          </a:p>
        </p:txBody>
      </p:sp>
      <p:sp>
        <p:nvSpPr>
          <p:cNvPr id="39" name="Footer Placeholder 1">
            <a:extLst>
              <a:ext uri="{FF2B5EF4-FFF2-40B4-BE49-F238E27FC236}">
                <a16:creationId xmlns:a16="http://schemas.microsoft.com/office/drawing/2014/main" id="{8508BD94-7981-42ED-8DDD-BA23397A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972631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0501" y="4836829"/>
                <a:ext cx="8132201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7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AB stacking of </a:t>
                </a:r>
                <a:r>
                  <a:rPr lang="fr-FR" sz="17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two</a:t>
                </a:r>
                <a:r>
                  <a:rPr lang="fr-FR" sz="17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semi-</a:t>
                </a:r>
                <a:r>
                  <a:rPr lang="fr-FR" sz="17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metals</a:t>
                </a:r>
                <a:r>
                  <a:rPr lang="fr-FR" sz="17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17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with</a:t>
                </a:r>
                <a:r>
                  <a:rPr lang="fr-FR" sz="17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opposite </a:t>
                </a:r>
                <a:r>
                  <a:rPr lang="fr-FR" sz="17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signs</a:t>
                </a:r>
                <a:r>
                  <a:rPr lang="fr-FR" sz="17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of th</a:t>
                </a:r>
                <a:r>
                  <a:rPr lang="fr-FR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</a:t>
                </a:r>
                <a:r>
                  <a:rPr lang="fr-FR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complex</a:t>
                </a:r>
                <a:r>
                  <a:rPr lang="fr-FR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phases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7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7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fr-FR" sz="17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7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fr-FR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0</a:t>
                </a:r>
                <a:r>
                  <a:rPr lang="en-US" sz="17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) becomes a </a:t>
                </a:r>
                <a:r>
                  <a:rPr lang="en-US" sz="17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Chern</a:t>
                </a:r>
                <a:r>
                  <a:rPr lang="en-US" sz="17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insulator under the interlayer coupling</a:t>
                </a:r>
                <a:endParaRPr lang="fr-FR" sz="17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01" y="4836829"/>
                <a:ext cx="8132201" cy="615553"/>
              </a:xfrm>
              <a:prstGeom prst="rect">
                <a:avLst/>
              </a:prstGeom>
              <a:blipFill rotWithShape="0">
                <a:blip r:embed="rId2"/>
                <a:stretch>
                  <a:fillRect l="-450" t="-1980" b="-138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884576" y="5525970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Stacking-induced </a:t>
            </a:r>
            <a:r>
              <a:rPr lang="en-US" b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Chern</a:t>
            </a:r>
            <a:r>
              <a:rPr lang="en-US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insulator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94" y="3682977"/>
            <a:ext cx="813497" cy="49362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468086" y="2640722"/>
            <a:ext cx="820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Quadratic contact point of the AB bilayer </a:t>
            </a:r>
            <a:r>
              <a:rPr lang="en-US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graphene</a:t>
            </a:r>
            <a:r>
              <a:rPr lang="en-US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Mass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F3932B5-3019-4467-951A-CC3D5B72B044}"/>
                  </a:ext>
                </a:extLst>
              </p:cNvPr>
              <p:cNvSpPr txBox="1"/>
              <p:nvPr/>
            </p:nvSpPr>
            <p:spPr>
              <a:xfrm>
                <a:off x="369921" y="1437886"/>
                <a:ext cx="56058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fr-FR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-band effective </a:t>
                </a:r>
                <a:r>
                  <a:rPr lang="fr-FR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Hamiltonian</a:t>
                </a:r>
                <a:r>
                  <a:rPr lang="fr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3932B5-3019-4467-951A-CC3D5B72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21" y="1437886"/>
                <a:ext cx="5605876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979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624484" y="3167054"/>
            <a:ext cx="172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Chern</a:t>
            </a:r>
            <a:r>
              <a:rPr lang="fr-FR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Arrow 14"/>
          <p:cNvSpPr/>
          <p:nvPr/>
        </p:nvSpPr>
        <p:spPr>
          <a:xfrm>
            <a:off x="2520952" y="5646241"/>
            <a:ext cx="419211" cy="18040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F3932B5-3019-4467-951A-CC3D5B72B044}"/>
              </a:ext>
            </a:extLst>
          </p:cNvPr>
          <p:cNvSpPr txBox="1"/>
          <p:nvPr/>
        </p:nvSpPr>
        <p:spPr>
          <a:xfrm>
            <a:off x="830981" y="3745125"/>
            <a:ext cx="341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Valley index</a:t>
            </a:r>
            <a:r>
              <a:rPr lang="en-US" dirty="0"/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quadratic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39063" y="4390751"/>
                <a:ext cx="8851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fr-FR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fr-FR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063" y="4390751"/>
                <a:ext cx="885179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6849" t="-9091" r="-6164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4" y="1861265"/>
            <a:ext cx="7306695" cy="83831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52" y="2477013"/>
            <a:ext cx="2333951" cy="55252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2" y="3102698"/>
            <a:ext cx="1657581" cy="60015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-549454" y="922886"/>
            <a:ext cx="328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37">
            <a:extLst>
              <a:ext uri="{FF2B5EF4-FFF2-40B4-BE49-F238E27FC236}">
                <a16:creationId xmlns:a16="http://schemas.microsoft.com/office/drawing/2014/main" id="{EA0789F8-D3DC-442C-A70E-ABA4C63FE4EB}"/>
              </a:ext>
            </a:extLst>
          </p:cNvPr>
          <p:cNvSpPr txBox="1"/>
          <p:nvPr/>
        </p:nvSpPr>
        <p:spPr>
          <a:xfrm>
            <a:off x="1504810" y="4091647"/>
            <a:ext cx="136270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Valley index</a:t>
            </a:r>
            <a:endParaRPr lang="en-US" sz="17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1" y="4076258"/>
            <a:ext cx="590632" cy="419158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0289" y="428072"/>
            <a:ext cx="633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bilayer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opposite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phases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86464" y="5955195"/>
            <a:ext cx="4431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What about the corresponding edge states?</a:t>
            </a:r>
            <a:endParaRPr lang="fr-FR" dirty="0"/>
          </a:p>
        </p:txBody>
      </p:sp>
      <p:sp>
        <p:nvSpPr>
          <p:cNvPr id="27" name="Right Arrow 14"/>
          <p:cNvSpPr/>
          <p:nvPr/>
        </p:nvSpPr>
        <p:spPr>
          <a:xfrm>
            <a:off x="3338632" y="4536166"/>
            <a:ext cx="419211" cy="18040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fr-FR"/>
          </a:p>
        </p:txBody>
      </p:sp>
      <p:sp>
        <p:nvSpPr>
          <p:cNvPr id="28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1A7A-6D19-4A31-9730-A4FD16E1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48</a:t>
            </a:fld>
            <a:endParaRPr lang="fr-FR"/>
          </a:p>
        </p:txBody>
      </p:sp>
      <p:sp>
        <p:nvSpPr>
          <p:cNvPr id="30" name="Footer Placeholder 1">
            <a:extLst>
              <a:ext uri="{FF2B5EF4-FFF2-40B4-BE49-F238E27FC236}">
                <a16:creationId xmlns:a16="http://schemas.microsoft.com/office/drawing/2014/main" id="{B1F0A66E-12B5-4B16-87A4-7C1B3FFB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775084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Image 5"/>
          <p:cNvPicPr/>
          <p:nvPr/>
        </p:nvPicPr>
        <p:blipFill>
          <a:blip r:embed="rId2"/>
          <a:stretch/>
        </p:blipFill>
        <p:spPr>
          <a:xfrm>
            <a:off x="348568" y="1120731"/>
            <a:ext cx="5775840" cy="2794320"/>
          </a:xfrm>
          <a:prstGeom prst="rect">
            <a:avLst/>
          </a:prstGeom>
          <a:ln>
            <a:noFill/>
          </a:ln>
        </p:spPr>
      </p:pic>
      <p:pic>
        <p:nvPicPr>
          <p:cNvPr id="788" name="Image 6"/>
          <p:cNvPicPr/>
          <p:nvPr/>
        </p:nvPicPr>
        <p:blipFill rotWithShape="1">
          <a:blip r:embed="rId3"/>
          <a:srcRect r="49837"/>
          <a:stretch/>
        </p:blipFill>
        <p:spPr>
          <a:xfrm>
            <a:off x="6106473" y="1110540"/>
            <a:ext cx="2724303" cy="2720643"/>
          </a:xfrm>
          <a:prstGeom prst="rect">
            <a:avLst/>
          </a:prstGeom>
          <a:ln>
            <a:noFill/>
          </a:ln>
        </p:spPr>
      </p:pic>
      <p:sp>
        <p:nvSpPr>
          <p:cNvPr id="789" name="CustomShape 2"/>
          <p:cNvSpPr/>
          <p:nvPr/>
        </p:nvSpPr>
        <p:spPr>
          <a:xfrm>
            <a:off x="0" y="391071"/>
            <a:ext cx="44877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AB bilayer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</a:t>
            </a: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on zigzag </a:t>
            </a:r>
            <a:r>
              <a:rPr lang="en-US" sz="1600" b="1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nanoribbon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80" y="735559"/>
            <a:ext cx="3086531" cy="2953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54" y="1048929"/>
            <a:ext cx="571580" cy="2762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37" y="1020979"/>
            <a:ext cx="790685" cy="2953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41" y="1059084"/>
            <a:ext cx="800212" cy="2572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12549" y="1020979"/>
            <a:ext cx="561319" cy="285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905322" y="1030286"/>
            <a:ext cx="142309" cy="294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73C0C0-793E-9686-9AE6-C9781CB1A791}"/>
              </a:ext>
            </a:extLst>
          </p:cNvPr>
          <p:cNvGrpSpPr/>
          <p:nvPr/>
        </p:nvGrpSpPr>
        <p:grpSpPr>
          <a:xfrm>
            <a:off x="229177" y="2294525"/>
            <a:ext cx="8713796" cy="4261523"/>
            <a:chOff x="229177" y="2294525"/>
            <a:chExt cx="8713796" cy="426152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591" y="4438450"/>
              <a:ext cx="2123382" cy="2089693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569" y="4598259"/>
              <a:ext cx="2308443" cy="1940601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820" y="4610241"/>
              <a:ext cx="2158902" cy="194580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77" y="4546283"/>
              <a:ext cx="2308443" cy="1992577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3568D66-979D-0A32-0C20-9BB5AEF7539F}"/>
                    </a:ext>
                  </a:extLst>
                </p14:cNvPr>
                <p14:cNvContentPartPr/>
                <p14:nvPr/>
              </p14:nvContentPartPr>
              <p14:xfrm>
                <a:off x="7109755" y="2294525"/>
                <a:ext cx="1003320" cy="254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3568D66-979D-0A32-0C20-9BB5AEF7539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00755" y="2285525"/>
                  <a:ext cx="10209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AB66E47-EEDA-1684-A9D7-A6B5B4044327}"/>
                    </a:ext>
                  </a:extLst>
                </p14:cNvPr>
                <p14:cNvContentPartPr/>
                <p14:nvPr/>
              </p14:nvContentPartPr>
              <p14:xfrm>
                <a:off x="5308978" y="2441405"/>
                <a:ext cx="1802215" cy="1693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="" xmlns:a16="http://schemas.microsoft.com/office/drawing/2014/main" xmlns:p14="http://schemas.microsoft.com/office/powerpoint/2010/main" id="{1AB66E47-EEDA-1684-A9D7-A6B5B404432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96738" y="2429165"/>
                  <a:ext cx="1826696" cy="1718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104">
                <a:extLst>
                  <a:ext uri="{FF2B5EF4-FFF2-40B4-BE49-F238E27FC236}">
                    <a16:creationId xmlns:a16="http://schemas.microsoft.com/office/drawing/2014/main" id="{DA94CA6C-9236-4C9D-B0C6-8E23EF23C0FB}"/>
                  </a:ext>
                </a:extLst>
              </p14:cNvPr>
              <p14:cNvContentPartPr/>
              <p14:nvPr/>
            </p14:nvContentPartPr>
            <p14:xfrm>
              <a:off x="631690" y="4082640"/>
              <a:ext cx="8034637" cy="375534"/>
            </p14:xfrm>
          </p:contentPart>
        </mc:Choice>
        <mc:Fallback xmlns="">
          <p:pic>
            <p:nvPicPr>
              <p:cNvPr id="22" name="Ink 104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A94CA6C-9236-4C9D-B0C6-8E23EF23C0F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5570" y="4076519"/>
                <a:ext cx="8047237" cy="38813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45F591E-A266-4AFD-ADC9-135CFF7A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49</a:t>
            </a:fld>
            <a:endParaRPr lang="fr-FR"/>
          </a:p>
        </p:txBody>
      </p: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D1945CB1-A500-48A9-8539-318AEFB9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35764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9992EA-C8D4-8BB9-D97D-1230A93BDE87}"/>
              </a:ext>
            </a:extLst>
          </p:cNvPr>
          <p:cNvSpPr/>
          <p:nvPr/>
        </p:nvSpPr>
        <p:spPr>
          <a:xfrm>
            <a:off x="186606" y="4481745"/>
            <a:ext cx="6191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</a:t>
            </a:r>
            <a:r>
              <a:rPr lang="en-US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breaks TRS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 is an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Conducting channels at the system boundaries: </a:t>
            </a:r>
            <a:r>
              <a:rPr lang="en-US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edge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Counterpropagating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edge states: </a:t>
            </a:r>
            <a:r>
              <a:rPr lang="en-US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edge states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A26845-C6FB-FC82-92D4-6C84929224C8}"/>
              </a:ext>
            </a:extLst>
          </p:cNvPr>
          <p:cNvGrpSpPr/>
          <p:nvPr/>
        </p:nvGrpSpPr>
        <p:grpSpPr>
          <a:xfrm>
            <a:off x="1139010" y="2403357"/>
            <a:ext cx="4223361" cy="1820061"/>
            <a:chOff x="575098" y="2209103"/>
            <a:chExt cx="4223361" cy="18200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C3F92B-82AC-ABCE-8642-5FCB1B70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098" y="2209103"/>
              <a:ext cx="3102473" cy="18200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B4EE16-C90A-828F-49CD-0D745BDDA3A2}"/>
                </a:ext>
              </a:extLst>
            </p:cNvPr>
            <p:cNvSpPr txBox="1"/>
            <p:nvPr/>
          </p:nvSpPr>
          <p:spPr>
            <a:xfrm>
              <a:off x="2859932" y="2305615"/>
              <a:ext cx="4669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E6C7F9-EB10-3938-EA0B-F56B169FD1D3}"/>
                </a:ext>
              </a:extLst>
            </p:cNvPr>
            <p:cNvSpPr txBox="1"/>
            <p:nvPr/>
          </p:nvSpPr>
          <p:spPr>
            <a:xfrm>
              <a:off x="3677571" y="2981634"/>
              <a:ext cx="1120888" cy="367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insulator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76A257A-1D14-F6CD-01D9-D408E67D3D25}"/>
                    </a:ext>
                  </a:extLst>
                </p14:cNvPr>
                <p14:cNvContentPartPr/>
                <p14:nvPr/>
              </p14:nvContentPartPr>
              <p14:xfrm>
                <a:off x="3269535" y="3353285"/>
                <a:ext cx="611280" cy="256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76A257A-1D14-F6CD-01D9-D408E67D3D2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7295" y="3341028"/>
                  <a:ext cx="635760" cy="280834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0F9511-67FE-0089-1F48-AFC85F8DED6B}"/>
                </a:ext>
              </a:extLst>
            </p:cNvPr>
            <p:cNvSpPr txBox="1"/>
            <p:nvPr/>
          </p:nvSpPr>
          <p:spPr>
            <a:xfrm>
              <a:off x="700023" y="2334585"/>
              <a:ext cx="21770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Chiral edge states 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D22C1D-2DA2-17DF-2F91-15076E876907}"/>
                    </a:ext>
                  </a:extLst>
                </p14:cNvPr>
                <p14:cNvContentPartPr/>
                <p14:nvPr/>
              </p14:nvContentPartPr>
              <p14:xfrm>
                <a:off x="1206015" y="2626085"/>
                <a:ext cx="697320" cy="189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27D22C1D-2DA2-17DF-2F91-15076E8769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93769" y="2613845"/>
                  <a:ext cx="718571" cy="213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3FAA2FD-BEC3-77A7-2EF5-83E04618CC8E}"/>
              </a:ext>
            </a:extLst>
          </p:cNvPr>
          <p:cNvSpPr txBox="1"/>
          <p:nvPr/>
        </p:nvSpPr>
        <p:spPr>
          <a:xfrm>
            <a:off x="101782" y="2005815"/>
            <a:ext cx="5559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Integer quantum Hall effect (IQHE)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DB3E511-BAC6-B08D-1F57-E39FE5F40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319" y="4379082"/>
            <a:ext cx="2477708" cy="206876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AB4B35D-14E8-A714-3792-230D1E2A88A0}"/>
              </a:ext>
            </a:extLst>
          </p:cNvPr>
          <p:cNvSpPr txBox="1"/>
          <p:nvPr/>
        </p:nvSpPr>
        <p:spPr>
          <a:xfrm>
            <a:off x="7678923" y="4969723"/>
            <a:ext cx="12505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chiral</a:t>
            </a:r>
          </a:p>
          <a:p>
            <a:pPr algn="ctr"/>
            <a:r>
              <a:rPr lang="en-US" sz="1600" dirty="0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edge states </a:t>
            </a:r>
            <a:endParaRPr lang="en-US" sz="1600" dirty="0">
              <a:solidFill>
                <a:srgbClr val="009999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C4AF3C9-9FF9-E2AB-8C7D-7E3B775EA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857" y="1733095"/>
            <a:ext cx="2376657" cy="190287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3ACF116-FD97-CE7D-4635-85AEEF53DE07}"/>
              </a:ext>
            </a:extLst>
          </p:cNvPr>
          <p:cNvSpPr txBox="1"/>
          <p:nvPr/>
        </p:nvSpPr>
        <p:spPr>
          <a:xfrm>
            <a:off x="6552748" y="3451308"/>
            <a:ext cx="2243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Trivial insulator</a:t>
            </a:r>
            <a:endParaRPr lang="en-US" sz="1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F9276D-F0EB-38C7-5720-815D9BBFA193}"/>
              </a:ext>
            </a:extLst>
          </p:cNvPr>
          <p:cNvSpPr txBox="1"/>
          <p:nvPr/>
        </p:nvSpPr>
        <p:spPr>
          <a:xfrm>
            <a:off x="244973" y="5938831"/>
            <a:ext cx="5532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Chern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insulator: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2D insulator with chiral edge states</a:t>
            </a:r>
            <a:endParaRPr lang="en-US" sz="1800" b="1" dirty="0"/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DF9DBF4C-CA95-497C-BAC2-47C14EACA819}"/>
              </a:ext>
            </a:extLst>
          </p:cNvPr>
          <p:cNvSpPr txBox="1"/>
          <p:nvPr/>
        </p:nvSpPr>
        <p:spPr>
          <a:xfrm>
            <a:off x="262742" y="556379"/>
            <a:ext cx="4596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Topological quantum materials</a:t>
            </a:r>
            <a:r>
              <a:rPr lang="en-US" sz="20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9" name="Slide Number Placeholder 15">
            <a:extLst>
              <a:ext uri="{FF2B5EF4-FFF2-40B4-BE49-F238E27FC236}">
                <a16:creationId xmlns:a16="http://schemas.microsoft.com/office/drawing/2014/main" id="{D4B4F513-25D5-ADC6-3D3D-3A173B0C990B}"/>
              </a:ext>
            </a:extLst>
          </p:cNvPr>
          <p:cNvSpPr txBox="1">
            <a:spLocks/>
          </p:cNvSpPr>
          <p:nvPr/>
        </p:nvSpPr>
        <p:spPr>
          <a:xfrm>
            <a:off x="8500849" y="6414886"/>
            <a:ext cx="409688" cy="25948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F4E57-AC60-9D40-9B25-57601D46B9AE}"/>
              </a:ext>
            </a:extLst>
          </p:cNvPr>
          <p:cNvSpPr txBox="1"/>
          <p:nvPr/>
        </p:nvSpPr>
        <p:spPr>
          <a:xfrm>
            <a:off x="6741463" y="6297606"/>
            <a:ext cx="1837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Chern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insulator</a:t>
            </a:r>
            <a:endParaRPr lang="en-US" dirty="0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B0207985-4185-B892-3726-F7F9F3A110B7}"/>
              </a:ext>
            </a:extLst>
          </p:cNvPr>
          <p:cNvSpPr txBox="1"/>
          <p:nvPr/>
        </p:nvSpPr>
        <p:spPr>
          <a:xfrm>
            <a:off x="622325" y="1009535"/>
            <a:ext cx="8521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topologically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protected states (robust against disorder)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is a result of the system </a:t>
            </a:r>
            <a:r>
              <a:rPr lang="en-US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reversal symmetry (TRS), Particle-hole symmetry,… </a:t>
            </a:r>
          </a:p>
          <a:p>
            <a:endParaRPr lang="en-US" dirty="0"/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2AD5A9D6-13D5-49F7-8C00-654C5DEFB900}"/>
              </a:ext>
            </a:extLst>
          </p:cNvPr>
          <p:cNvSpPr/>
          <p:nvPr/>
        </p:nvSpPr>
        <p:spPr>
          <a:xfrm>
            <a:off x="0" y="-19223"/>
            <a:ext cx="9143640" cy="4560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Motivation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4691ABA0-737F-4363-8A93-71B2EE431359}"/>
              </a:ext>
            </a:extLst>
          </p:cNvPr>
          <p:cNvSpPr txBox="1">
            <a:spLocks/>
          </p:cNvSpPr>
          <p:nvPr/>
        </p:nvSpPr>
        <p:spPr>
          <a:xfrm>
            <a:off x="2114550" y="6443350"/>
            <a:ext cx="5106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Information and Quantum Matter Conference, May 22-26,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03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0"/>
          <a:stretch/>
        </p:blipFill>
        <p:spPr>
          <a:xfrm>
            <a:off x="3538492" y="1748883"/>
            <a:ext cx="3585640" cy="3152639"/>
          </a:xfrm>
          <a:prstGeom prst="rect">
            <a:avLst/>
          </a:prstGeom>
        </p:spPr>
      </p:pic>
      <p:pic>
        <p:nvPicPr>
          <p:cNvPr id="797" name="Image 6"/>
          <p:cNvPicPr/>
          <p:nvPr/>
        </p:nvPicPr>
        <p:blipFill rotWithShape="1">
          <a:blip r:embed="rId2"/>
          <a:srcRect r="50339"/>
          <a:stretch/>
        </p:blipFill>
        <p:spPr>
          <a:xfrm>
            <a:off x="-177420" y="1598347"/>
            <a:ext cx="3671248" cy="3453713"/>
          </a:xfrm>
          <a:prstGeom prst="rect">
            <a:avLst/>
          </a:prstGeom>
          <a:ln>
            <a:noFill/>
          </a:ln>
        </p:spPr>
      </p:pic>
      <p:sp>
        <p:nvSpPr>
          <p:cNvPr id="798" name="CustomShape 2"/>
          <p:cNvSpPr/>
          <p:nvPr/>
        </p:nvSpPr>
        <p:spPr>
          <a:xfrm>
            <a:off x="-14764" y="394920"/>
            <a:ext cx="51537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AB bilayer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</a:t>
            </a: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on an armchair </a:t>
            </a:r>
            <a:r>
              <a:rPr lang="en-US" sz="1600" b="1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nanoribbon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4" name="CustomShape 5"/>
          <p:cNvSpPr/>
          <p:nvPr/>
        </p:nvSpPr>
        <p:spPr>
          <a:xfrm>
            <a:off x="264510" y="5025160"/>
            <a:ext cx="8250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Two chiral edges modes </a:t>
            </a:r>
            <a:r>
              <a:rPr lang="en-US" sz="18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even in the absence of </a:t>
            </a:r>
            <a:r>
              <a:rPr lang="en-US" b="1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antichiral edge states</a:t>
            </a:r>
            <a:r>
              <a:rPr lang="en-US" sz="18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in the armchair monolayer modified Haldane model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5" name="Image 13"/>
          <p:cNvPicPr/>
          <p:nvPr/>
        </p:nvPicPr>
        <p:blipFill rotWithShape="1">
          <a:blip r:embed="rId3"/>
          <a:srcRect l="2105" b="1738"/>
          <a:stretch/>
        </p:blipFill>
        <p:spPr>
          <a:xfrm>
            <a:off x="6887183" y="618841"/>
            <a:ext cx="2009496" cy="1793620"/>
          </a:xfrm>
          <a:prstGeom prst="rect">
            <a:avLst/>
          </a:prstGeom>
          <a:ln>
            <a:noFill/>
          </a:ln>
        </p:spPr>
      </p:pic>
      <p:sp>
        <p:nvSpPr>
          <p:cNvPr id="806" name="CustomShape 6"/>
          <p:cNvSpPr/>
          <p:nvPr/>
        </p:nvSpPr>
        <p:spPr>
          <a:xfrm>
            <a:off x="6842520" y="2361871"/>
            <a:ext cx="2301120" cy="7639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Modified Haldane model in a </a:t>
            </a:r>
            <a:r>
              <a:rPr lang="en-US" sz="1400" b="1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</a:t>
            </a:r>
            <a:r>
              <a:rPr lang="en-US" sz="1400" b="1" strike="noStrike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onolayer armchair ribbon 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5" y="1082993"/>
            <a:ext cx="3924848" cy="485843"/>
          </a:xfrm>
          <a:prstGeom prst="rect">
            <a:avLst/>
          </a:prstGeom>
        </p:spPr>
      </p:pic>
      <p:sp>
        <p:nvSpPr>
          <p:cNvPr id="13" name="CustomShape 15"/>
          <p:cNvSpPr/>
          <p:nvPr/>
        </p:nvSpPr>
        <p:spPr>
          <a:xfrm>
            <a:off x="368206" y="5844371"/>
            <a:ext cx="8407227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Could the chiral edge states emerge in AA bilayer modified Haldane model</a:t>
            </a: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?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2EF62-E526-4F9E-93CD-32FB1C57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50</a:t>
            </a:fld>
            <a:endParaRPr lang="fr-FR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0E566E74-4E39-4055-B5C7-763ADD5D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4538436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Image 1"/>
          <p:cNvPicPr/>
          <p:nvPr/>
        </p:nvPicPr>
        <p:blipFill>
          <a:blip r:embed="rId2"/>
          <a:stretch/>
        </p:blipFill>
        <p:spPr>
          <a:xfrm>
            <a:off x="57850" y="1765886"/>
            <a:ext cx="6914160" cy="3186720"/>
          </a:xfrm>
          <a:prstGeom prst="rect">
            <a:avLst/>
          </a:prstGeom>
          <a:ln>
            <a:noFill/>
          </a:ln>
        </p:spPr>
      </p:pic>
      <p:sp>
        <p:nvSpPr>
          <p:cNvPr id="820" name="CustomShape 3"/>
          <p:cNvSpPr/>
          <p:nvPr/>
        </p:nvSpPr>
        <p:spPr>
          <a:xfrm>
            <a:off x="-18517" y="363332"/>
            <a:ext cx="20707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AA bilayer </a:t>
            </a:r>
            <a:r>
              <a:rPr lang="fr-FR" sz="1600" b="1" dirty="0" err="1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600" b="1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Haldane model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6" name="CustomShape 5"/>
          <p:cNvSpPr/>
          <p:nvPr/>
        </p:nvSpPr>
        <p:spPr>
          <a:xfrm>
            <a:off x="1868266" y="1734728"/>
            <a:ext cx="1442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Zigzag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7" name="CustomShape 6"/>
          <p:cNvSpPr/>
          <p:nvPr/>
        </p:nvSpPr>
        <p:spPr>
          <a:xfrm>
            <a:off x="4711289" y="1730808"/>
            <a:ext cx="1442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Armchair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8" name="CustomShape 7"/>
              <p:cNvSpPr/>
              <p:nvPr/>
            </p:nvSpPr>
            <p:spPr>
              <a:xfrm>
                <a:off x="885853" y="4983812"/>
                <a:ext cx="6675328" cy="364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r>
                  <a:rPr lang="en-US" sz="1700" b="1" spc="-1" dirty="0"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System remains gapless under the interlayer coupling          </a:t>
                </a:r>
                <a:r>
                  <a:rPr lang="en-US" b="1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C </a:t>
                </a:r>
                <a:r>
                  <a:rPr lang="fr-FR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FR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fr-FR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700" b="1" spc="-1" dirty="0">
                    <a:solidFill>
                      <a:srgbClr val="D60093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</a:rPr>
                  <a:t>  </a:t>
                </a:r>
                <a:endParaRPr lang="en-US" sz="17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828" name="Custom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53" y="4983812"/>
                <a:ext cx="6675328" cy="364680"/>
              </a:xfrm>
              <a:prstGeom prst="rect">
                <a:avLst/>
              </a:prstGeom>
              <a:blipFill rotWithShape="0">
                <a:blip r:embed="rId3"/>
                <a:stretch>
                  <a:fillRect l="-548" t="-10169" b="-271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9" name="CustomShape 8"/>
          <p:cNvSpPr/>
          <p:nvPr/>
        </p:nvSpPr>
        <p:spPr>
          <a:xfrm>
            <a:off x="6637147" y="3299305"/>
            <a:ext cx="2376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 chiral edge states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EE9BDED-0ED0-419C-B0BB-74C3D9F2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10" y="659612"/>
            <a:ext cx="1994650" cy="13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stomShape 5"/>
          <p:cNvSpPr/>
          <p:nvPr/>
        </p:nvSpPr>
        <p:spPr>
          <a:xfrm>
            <a:off x="446400" y="5633433"/>
            <a:ext cx="8250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 surface of the AA bilayer modified Haldane model are stable against the interlayer hopping</a:t>
            </a:r>
            <a:endParaRPr lang="en-US" sz="1700" b="1" strike="noStrike" spc="-1" dirty="0">
              <a:solidFill>
                <a:srgbClr val="CC0066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Arrow 14"/>
          <p:cNvSpPr/>
          <p:nvPr/>
        </p:nvSpPr>
        <p:spPr>
          <a:xfrm>
            <a:off x="5968125" y="5095091"/>
            <a:ext cx="419211" cy="18040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fr-FR"/>
          </a:p>
        </p:txBody>
      </p:sp>
      <p:sp>
        <p:nvSpPr>
          <p:cNvPr id="16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5" y="1082993"/>
            <a:ext cx="3924848" cy="4858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60158-7128-4CBA-B99F-928ABD25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51</a:t>
            </a:fld>
            <a:endParaRPr lang="fr-FR"/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7AD0FC3D-08BC-4955-A43D-6BF1295A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6472151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Image 4"/>
          <p:cNvPicPr/>
          <p:nvPr/>
        </p:nvPicPr>
        <p:blipFill>
          <a:blip r:embed="rId2"/>
          <a:stretch/>
        </p:blipFill>
        <p:spPr>
          <a:xfrm>
            <a:off x="372020" y="1411200"/>
            <a:ext cx="3685900" cy="2514960"/>
          </a:xfrm>
          <a:prstGeom prst="rect">
            <a:avLst/>
          </a:prstGeom>
          <a:ln>
            <a:noFill/>
          </a:ln>
        </p:spPr>
      </p:pic>
      <p:sp>
        <p:nvSpPr>
          <p:cNvPr id="810" name="CustomShape 3"/>
          <p:cNvSpPr/>
          <p:nvPr/>
        </p:nvSpPr>
        <p:spPr>
          <a:xfrm>
            <a:off x="-1886" y="364299"/>
            <a:ext cx="73468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Schematic interpretation of  </a:t>
            </a: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the stacking-dependent chirality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2" name="CustomShape 4"/>
          <p:cNvSpPr/>
          <p:nvPr/>
        </p:nvSpPr>
        <p:spPr>
          <a:xfrm>
            <a:off x="1668407" y="988806"/>
            <a:ext cx="1442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AB stacking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3" name="CustomShape 5"/>
          <p:cNvSpPr/>
          <p:nvPr/>
        </p:nvSpPr>
        <p:spPr>
          <a:xfrm>
            <a:off x="1241807" y="5309479"/>
            <a:ext cx="2295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D6009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Dominant chirality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4" name="Image 1"/>
          <p:cNvPicPr/>
          <p:nvPr/>
        </p:nvPicPr>
        <p:blipFill>
          <a:blip r:embed="rId3"/>
          <a:stretch/>
        </p:blipFill>
        <p:spPr>
          <a:xfrm>
            <a:off x="4983531" y="1312629"/>
            <a:ext cx="3599280" cy="2514960"/>
          </a:xfrm>
          <a:prstGeom prst="rect">
            <a:avLst/>
          </a:prstGeom>
          <a:ln>
            <a:noFill/>
          </a:ln>
        </p:spPr>
      </p:pic>
      <p:sp>
        <p:nvSpPr>
          <p:cNvPr id="816" name="CustomShape 6"/>
          <p:cNvSpPr/>
          <p:nvPr/>
        </p:nvSpPr>
        <p:spPr>
          <a:xfrm>
            <a:off x="6062091" y="987840"/>
            <a:ext cx="1442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AA stacking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7" name="CustomShape 7"/>
          <p:cNvSpPr/>
          <p:nvPr/>
        </p:nvSpPr>
        <p:spPr>
          <a:xfrm>
            <a:off x="5887055" y="5334224"/>
            <a:ext cx="2631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 dominant chirality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50" y="1312629"/>
            <a:ext cx="895475" cy="304843"/>
          </a:xfrm>
          <a:prstGeom prst="rect">
            <a:avLst/>
          </a:prstGeom>
        </p:spPr>
      </p:pic>
      <p:sp>
        <p:nvSpPr>
          <p:cNvPr id="18" name="CustomShape 5"/>
          <p:cNvSpPr/>
          <p:nvPr/>
        </p:nvSpPr>
        <p:spPr>
          <a:xfrm>
            <a:off x="5406325" y="4362584"/>
            <a:ext cx="3737675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AA stacking: </a:t>
            </a:r>
            <a:r>
              <a:rPr lang="en-US" sz="1700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same </a:t>
            </a:r>
            <a:r>
              <a:rPr lang="en-US" sz="1700" spc="-1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sublattices</a:t>
            </a:r>
            <a:r>
              <a:rPr lang="en-US" sz="1700" spc="-1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with opposite fluxes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22" y="1374599"/>
            <a:ext cx="895475" cy="3048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stomShape 5"/>
              <p:cNvSpPr/>
              <p:nvPr/>
            </p:nvSpPr>
            <p:spPr>
              <a:xfrm>
                <a:off x="234234" y="4352968"/>
                <a:ext cx="5572688" cy="639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 sz="1700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stacking: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00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7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700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clockwise chirality</a:t>
                </a:r>
              </a:p>
              <a:p>
                <a:r>
                  <a:rPr lang="en-US" sz="1700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 stacking: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00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1700" i="1" spc="-1" dirty="0">
                            <a:solidFill>
                              <a:srgbClr val="0D0D0D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:r>
                  <a:rPr lang="en-US" sz="1700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anti-clockwise chirality </a:t>
                </a:r>
                <a:endParaRPr lang="en-US" sz="17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pc="-1" dirty="0">
                    <a:solidFill>
                      <a:srgbClr val="0D0D0D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ustomShap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34" y="4352968"/>
                <a:ext cx="5572688" cy="639000"/>
              </a:xfrm>
              <a:prstGeom prst="rect">
                <a:avLst/>
              </a:prstGeom>
              <a:blipFill rotWithShape="0">
                <a:blip r:embed="rId6"/>
                <a:stretch>
                  <a:fillRect l="-656" t="-2857"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F0C7D-9FCC-4DA7-B3C6-387C10B5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52</a:t>
            </a:fld>
            <a:endParaRPr lang="fr-FR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FB7312A8-EF2D-4388-9939-EC43DA488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6439692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CustomShape 3"/>
          <p:cNvSpPr/>
          <p:nvPr/>
        </p:nvSpPr>
        <p:spPr>
          <a:xfrm>
            <a:off x="-1886" y="364299"/>
            <a:ext cx="73468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Experimental realization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0049D53B-ABF4-1150-BE7A-778818107DA3}"/>
              </a:ext>
            </a:extLst>
          </p:cNvPr>
          <p:cNvSpPr/>
          <p:nvPr/>
        </p:nvSpPr>
        <p:spPr>
          <a:xfrm>
            <a:off x="549050" y="4992128"/>
            <a:ext cx="8045540" cy="77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Hole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 doped/</a:t>
            </a: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electron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-doped </a:t>
            </a: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2D metal transition dichalcogenide material (WSe</a:t>
            </a:r>
            <a:r>
              <a:rPr lang="en-US" b="0" strike="noStrike" spc="-1" baseline="-25000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2</a:t>
            </a: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ahoma"/>
              </a:rPr>
              <a:t>)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4650E7E0-376B-009B-5D03-A68FF4B037C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5460" y="994085"/>
            <a:ext cx="2752929" cy="1866653"/>
          </a:xfrm>
          <a:prstGeom prst="rect">
            <a:avLst/>
          </a:prstGeom>
          <a:ln>
            <a:noFill/>
          </a:ln>
        </p:spPr>
      </p:pic>
      <p:sp>
        <p:nvSpPr>
          <p:cNvPr id="7" name="ZoneTexte 13">
            <a:extLst>
              <a:ext uri="{FF2B5EF4-FFF2-40B4-BE49-F238E27FC236}">
                <a16:creationId xmlns:a16="http://schemas.microsoft.com/office/drawing/2014/main" id="{0429609E-C3E1-DC07-5FD2-920FA98429B0}"/>
              </a:ext>
            </a:extLst>
          </p:cNvPr>
          <p:cNvSpPr txBox="1"/>
          <p:nvPr/>
        </p:nvSpPr>
        <p:spPr>
          <a:xfrm>
            <a:off x="434277" y="6048574"/>
            <a:ext cx="34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Colomés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Franz, PRL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086603 (2018)</a:t>
            </a:r>
          </a:p>
        </p:txBody>
      </p:sp>
      <p:pic>
        <p:nvPicPr>
          <p:cNvPr id="8" name="Image 23">
            <a:extLst>
              <a:ext uri="{FF2B5EF4-FFF2-40B4-BE49-F238E27FC236}">
                <a16:creationId xmlns:a16="http://schemas.microsoft.com/office/drawing/2014/main" id="{672F0A76-58E8-3AB9-4A3B-CDF89F88F1F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90987" y="1141018"/>
            <a:ext cx="3441960" cy="313452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6EE8FB-AD40-8C16-0247-82BAC3AC235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5459" y="3063936"/>
            <a:ext cx="2752929" cy="186665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5E7CE0A-1025-D884-45F7-6B42011E1B19}"/>
                  </a:ext>
                </a:extLst>
              </p14:cNvPr>
              <p14:cNvContentPartPr/>
              <p14:nvPr/>
            </p14:nvContentPartPr>
            <p14:xfrm>
              <a:off x="884168" y="1719605"/>
              <a:ext cx="2104560" cy="810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5E7CE0A-1025-D884-45F7-6B42011E1B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168" y="1710965"/>
                <a:ext cx="2122200" cy="8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578C7F-698C-B438-1FF9-D4305481DB93}"/>
                  </a:ext>
                </a:extLst>
              </p14:cNvPr>
              <p14:cNvContentPartPr/>
              <p14:nvPr/>
            </p14:nvContentPartPr>
            <p14:xfrm>
              <a:off x="2888648" y="1837325"/>
              <a:ext cx="2293200" cy="568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578C7F-698C-B438-1FF9-D4305481DB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0008" y="1828685"/>
                <a:ext cx="231084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A1183-C634-388F-B282-EBDF4A3978FB}"/>
                  </a:ext>
                </a:extLst>
              </p14:cNvPr>
              <p14:cNvContentPartPr/>
              <p14:nvPr/>
            </p14:nvContentPartPr>
            <p14:xfrm>
              <a:off x="921608" y="3189485"/>
              <a:ext cx="2236680" cy="741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A1183-C634-388F-B282-EBDF4A3978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2968" y="3180485"/>
                <a:ext cx="2254320" cy="75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79D520F-0A94-B1E6-A80D-407216496CBC}"/>
                  </a:ext>
                </a:extLst>
              </p14:cNvPr>
              <p14:cNvContentPartPr/>
              <p14:nvPr/>
            </p14:nvContentPartPr>
            <p14:xfrm>
              <a:off x="3161168" y="3393245"/>
              <a:ext cx="1997640" cy="415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79D520F-0A94-B1E6-A80D-407216496C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52528" y="3384245"/>
                <a:ext cx="2015280" cy="4330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ED23-F464-4525-8DD1-A8C450A9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53</a:t>
            </a:fld>
            <a:endParaRPr lang="fr-FR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8C3B4C9-7E00-4B9C-9EF8-D45D67E0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2660880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13"/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0" y="455844"/>
            <a:ext cx="20707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Take home message III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A958F9-0A2B-4EE7-ABAE-5E0B3F216B76}"/>
              </a:ext>
            </a:extLst>
          </p:cNvPr>
          <p:cNvSpPr/>
          <p:nvPr/>
        </p:nvSpPr>
        <p:spPr>
          <a:xfrm>
            <a:off x="1000023" y="987840"/>
            <a:ext cx="751532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Topological phase of these models can be effectively manipulated by the stacking order</a:t>
            </a:r>
            <a:r>
              <a:rPr lang="en-US" sz="1700" b="1" dirty="0">
                <a:latin typeface="Times New Roman" panose="02020603050405020304" pitchFamily="18" charset="0"/>
                <a:cs typeface="Times New Roman" pitchFamily="18" charset="0"/>
              </a:rPr>
              <a:t>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insulating phases in the AB (BA) bilayer with 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number C = ±2 (C =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∓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Gapless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AA stacked bilayer</a:t>
            </a:r>
            <a:endParaRPr lang="fr-F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number C of the gapped phases results from the instability of the Fermi line against the interlayer coupling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 of chiral edge states appears at the boundaries of the bilayer ribbons the AB bilayer ribbons, regardless of the boundary nature (zigzag/armchair) of the ribbons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9E98F-FAD9-135D-4ECE-B3DC51B51481}"/>
              </a:ext>
            </a:extLst>
          </p:cNvPr>
          <p:cNvSpPr txBox="1"/>
          <p:nvPr/>
        </p:nvSpPr>
        <p:spPr>
          <a:xfrm>
            <a:off x="1546697" y="4885319"/>
            <a:ext cx="5836597" cy="923330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Interlayer coupling induces a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Chern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insulator in the AB bilayer </a:t>
            </a:r>
            <a:r>
              <a:rPr lang="en-US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modified Haldane model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with complex phases of opposite signs </a:t>
            </a:r>
          </a:p>
        </p:txBody>
      </p:sp>
      <p:sp>
        <p:nvSpPr>
          <p:cNvPr id="10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841DA31-BFCF-C078-2D4B-A5AB9A7F4A3B}"/>
              </a:ext>
            </a:extLst>
          </p:cNvPr>
          <p:cNvSpPr txBox="1"/>
          <p:nvPr/>
        </p:nvSpPr>
        <p:spPr>
          <a:xfrm>
            <a:off x="213919" y="6022084"/>
            <a:ext cx="8502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Mannai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-N. Fuchs, F.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Piéchon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S. Haddad, Phys.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107, 045117 (2023)</a:t>
            </a:r>
            <a:endParaRPr lang="fr-FR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0D4D0-BB6D-44BE-BB6E-9E234030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54</a:t>
            </a:fld>
            <a:endParaRPr lang="fr-FR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CDD325D8-3117-44B7-B688-0E7006EA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239446455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3"/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>
            <a:extLst>
              <a:ext uri="{FF2B5EF4-FFF2-40B4-BE49-F238E27FC236}">
                <a16:creationId xmlns:a16="http://schemas.microsoft.com/office/drawing/2014/main" id="{5F28EB72-6239-73EF-C74D-27352C1A4B0C}"/>
              </a:ext>
            </a:extLst>
          </p:cNvPr>
          <p:cNvSpPr txBox="1"/>
          <p:nvPr/>
        </p:nvSpPr>
        <p:spPr>
          <a:xfrm>
            <a:off x="348320" y="619742"/>
            <a:ext cx="749217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Twisting layers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 a second degree of freedom in graphene-based structures</a:t>
            </a:r>
            <a:endParaRPr lang="en-US" dirty="0"/>
          </a:p>
        </p:txBody>
      </p:sp>
      <p:pic>
        <p:nvPicPr>
          <p:cNvPr id="4" name="Picture 2" descr="http://www.condmat.physics.manchester.ac.uk/cmpimages/GrapheneBNMoireRed1000x1000.gif">
            <a:extLst>
              <a:ext uri="{FF2B5EF4-FFF2-40B4-BE49-F238E27FC236}">
                <a16:creationId xmlns:a16="http://schemas.microsoft.com/office/drawing/2014/main" id="{71E01671-977E-A878-FF3F-5D05BCAAC2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418" y="1123780"/>
            <a:ext cx="3945417" cy="34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14"/>
          <p:cNvSpPr/>
          <p:nvPr/>
        </p:nvSpPr>
        <p:spPr>
          <a:xfrm>
            <a:off x="0" y="-13648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Bilayer modified Haldane model: stacking versus topology</a:t>
            </a:r>
          </a:p>
        </p:txBody>
      </p:sp>
      <p:sp>
        <p:nvSpPr>
          <p:cNvPr id="833" name="CustomShape 3"/>
          <p:cNvSpPr/>
          <p:nvPr/>
        </p:nvSpPr>
        <p:spPr>
          <a:xfrm>
            <a:off x="850036" y="4200732"/>
            <a:ext cx="7970763" cy="1527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Questions</a:t>
            </a:r>
          </a:p>
          <a:p>
            <a:pPr algn="ctr">
              <a:lnSpc>
                <a:spcPct val="100000"/>
              </a:lnSpc>
            </a:pPr>
            <a:endParaRPr lang="en-US" sz="1800" b="1" strike="noStrike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What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is the behavior of the </a:t>
            </a:r>
            <a:r>
              <a:rPr lang="en-US" b="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Chern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phase induced in the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AB stacked bilayers of Haldane and modified Haldane models </a:t>
            </a:r>
            <a:r>
              <a:rPr lang="en-US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if the layers are  twisted? </a:t>
            </a:r>
          </a:p>
          <a:p>
            <a:pPr algn="ctr">
              <a:lnSpc>
                <a:spcPct val="100000"/>
              </a:lnSpc>
            </a:pPr>
            <a:endParaRPr lang="en-US" sz="1800" b="1" strike="noStrike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Since strain could tune the chiral and </a:t>
            </a:r>
            <a:r>
              <a:rPr lang="en-US" b="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antichiral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edge states, what is the interplay between twist and strain in twisted bilayer </a:t>
            </a:r>
            <a:r>
              <a:rPr lang="en-US" b="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graphene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?</a:t>
            </a:r>
            <a:endParaRPr lang="en-U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21471D96-58A7-4AD7-85C4-C436F07D9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63"/>
          <a:stretch/>
        </p:blipFill>
        <p:spPr>
          <a:xfrm>
            <a:off x="661921" y="1414139"/>
            <a:ext cx="2081134" cy="28605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2D6570-323E-436C-99EF-860948A9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55</a:t>
            </a:fld>
            <a:endParaRPr lang="fr-FR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CC6199D-62FE-4E5D-8F81-5ABCFDC7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5E46623-4E90-468E-918D-52C8B9EAE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378" y="1246897"/>
            <a:ext cx="2276272" cy="1348005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61766B0E-EC97-4860-8728-70AC96FF08C2}"/>
              </a:ext>
            </a:extLst>
          </p:cNvPr>
          <p:cNvSpPr txBox="1"/>
          <p:nvPr/>
        </p:nvSpPr>
        <p:spPr>
          <a:xfrm>
            <a:off x="3097266" y="2622077"/>
            <a:ext cx="237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rotation in Lego !</a:t>
            </a:r>
          </a:p>
        </p:txBody>
      </p:sp>
    </p:spTree>
    <p:extLst>
      <p:ext uri="{BB962C8B-B14F-4D97-AF65-F5344CB8AC3E}">
        <p14:creationId xmlns:p14="http://schemas.microsoft.com/office/powerpoint/2010/main" val="1916730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D0FD9DB-B717-4455-9F16-644962408BD3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56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Outline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634320" y="1462680"/>
            <a:ext cx="7875000" cy="4228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Few words about graphene, Haldane and modified Haldane models 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  <a:endParaRPr lang="en-US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n-NO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</a:t>
            </a:r>
            <a:r>
              <a:rPr lang="en-US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under strain </a:t>
            </a:r>
            <a:endParaRPr lang="en-US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Bilayer modified Haldane: stacking versus topology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Interplay between strain and twist in twisted bilayer graphene (TBLG)</a:t>
            </a:r>
            <a:endParaRPr lang="en-U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 &amp; Outlooks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CDAB6-DBE6-47D4-977A-55362C20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56</a:t>
            </a:fld>
            <a:endParaRPr lang="fr-FR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4E28CC1-3F87-4064-B3EC-BE4FF133C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8965583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www.condmat.physics.manchester.ac.uk/cmpimages/GrapheneBNMoireRed1000x1000.gif">
            <a:extLst>
              <a:ext uri="{FF2B5EF4-FFF2-40B4-BE49-F238E27FC236}">
                <a16:creationId xmlns:a16="http://schemas.microsoft.com/office/drawing/2014/main" id="{0985E40F-D184-48A6-9060-B42B9B88F8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64" y="2074489"/>
            <a:ext cx="4615517" cy="40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FEF1AD-8B6A-4CAB-BEC7-9717A7E02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46" y="3556848"/>
            <a:ext cx="1145477" cy="522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C96219-AB6C-44AB-BA15-F1321F6E1519}"/>
              </a:ext>
            </a:extLst>
          </p:cNvPr>
          <p:cNvSpPr txBox="1"/>
          <p:nvPr/>
        </p:nvSpPr>
        <p:spPr>
          <a:xfrm>
            <a:off x="321273" y="3045324"/>
            <a:ext cx="3177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i="0" u="none" strike="noStrike" baseline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ommensurability condition</a:t>
            </a:r>
            <a:endParaRPr lang="en-US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F81684-9467-41EC-9691-F39DD8C6CE6D}"/>
              </a:ext>
            </a:extLst>
          </p:cNvPr>
          <p:cNvSpPr txBox="1"/>
          <p:nvPr/>
        </p:nvSpPr>
        <p:spPr>
          <a:xfrm>
            <a:off x="357857" y="4364168"/>
            <a:ext cx="3673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R: rotation matrix with angle </a:t>
            </a:r>
            <a:r>
              <a:rPr lang="en-US" sz="1800" b="1" i="0" u="none" strike="noStrike" baseline="0" dirty="0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3A3891-948B-4D0F-8847-51CF6191E0F4}"/>
              </a:ext>
            </a:extLst>
          </p:cNvPr>
          <p:cNvSpPr txBox="1"/>
          <p:nvPr/>
        </p:nvSpPr>
        <p:spPr>
          <a:xfrm>
            <a:off x="321273" y="1138068"/>
            <a:ext cx="5764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Moiré patterns: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superlattice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structures that appear when two crystals with 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mismatch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with 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orientation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superimposed </a:t>
            </a:r>
            <a:r>
              <a:rPr lang="en-US" b="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579549" y="383474"/>
            <a:ext cx="3352783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moiré structure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A372E-8B3F-4D02-A2EF-9897A310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57</a:t>
            </a:fld>
            <a:endParaRPr lang="fr-FR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F367AE48-F55E-4FAB-A325-DC2D44FEE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DC6134-736D-42B8-A819-4E8FD0E1F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248" y="705555"/>
            <a:ext cx="2093367" cy="14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406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355943-6701-473B-9530-D2C2E885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880" y="709689"/>
            <a:ext cx="3455944" cy="3047893"/>
          </a:xfrm>
          <a:prstGeom prst="rect">
            <a:avLst/>
          </a:prstGeom>
        </p:spPr>
      </p:pic>
      <p:pic>
        <p:nvPicPr>
          <p:cNvPr id="1026" name="Picture 2" descr="A schematic illustration of the moiré Brillouin zone (MBZ) of twisted... |  Download Scientific Diagram">
            <a:extLst>
              <a:ext uri="{FF2B5EF4-FFF2-40B4-BE49-F238E27FC236}">
                <a16:creationId xmlns:a16="http://schemas.microsoft.com/office/drawing/2014/main" id="{40F51DFD-5350-4480-98C3-6AC39961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21" y="3764365"/>
            <a:ext cx="3496898" cy="30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DCD7A-6E85-237C-557F-EE8121EC1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49" y="982233"/>
            <a:ext cx="3496898" cy="2521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384753-B98D-4F3B-88BE-844D375EE56A}"/>
                  </a:ext>
                </a:extLst>
              </p:cNvPr>
              <p:cNvSpPr txBox="1"/>
              <p:nvPr/>
            </p:nvSpPr>
            <p:spPr>
              <a:xfrm>
                <a:off x="5799062" y="4058854"/>
                <a:ext cx="3353762" cy="3277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fr-FR" sz="15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~10 nm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5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15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atoms/moiré unit cell)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F384753-B98D-4F3B-88BE-844D375EE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062" y="4058854"/>
                <a:ext cx="3353762" cy="327782"/>
              </a:xfrm>
              <a:prstGeom prst="rect">
                <a:avLst/>
              </a:prstGeom>
              <a:blipFill rotWithShape="0">
                <a:blip r:embed="rId5"/>
                <a:stretch>
                  <a:fillRect t="-1852" b="-185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0BB4E6BD-5843-417D-A05E-FEF502F19F05}"/>
              </a:ext>
            </a:extLst>
          </p:cNvPr>
          <p:cNvSpPr txBox="1"/>
          <p:nvPr/>
        </p:nvSpPr>
        <p:spPr>
          <a:xfrm>
            <a:off x="4078719" y="4661138"/>
            <a:ext cx="172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Moiré Brillouin zone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7F384753-B98D-4F3B-88BE-844D375EE56A}"/>
              </a:ext>
            </a:extLst>
          </p:cNvPr>
          <p:cNvSpPr txBox="1"/>
          <p:nvPr/>
        </p:nvSpPr>
        <p:spPr>
          <a:xfrm>
            <a:off x="5809768" y="4886257"/>
            <a:ext cx="356605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Moon &amp; </a:t>
            </a:r>
            <a:r>
              <a:rPr lang="en-US" sz="15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Koshino</a:t>
            </a:r>
            <a:r>
              <a:rPr lang="en-US" sz="1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PRB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90 155406 (2015)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0" y="411008"/>
            <a:ext cx="3352783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moiré structure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B1012E-9313-D578-85EE-D4CFF6C6C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994" y="2483446"/>
            <a:ext cx="3259752" cy="1516024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6EA03-6094-49F2-B55A-D86732B6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58</a:t>
            </a:fld>
            <a:endParaRPr lang="fr-FR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032D9C6-2A00-48F4-A938-00C0CB83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5426465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condmat.physics.manchester.ac.uk/cmpimages/GrapheneBNMoireRed1000x10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4" y="545477"/>
            <a:ext cx="3689237" cy="343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BB4E6BD-5843-417D-A05E-FEF502F19F05}"/>
              </a:ext>
            </a:extLst>
          </p:cNvPr>
          <p:cNvSpPr txBox="1"/>
          <p:nvPr/>
        </p:nvSpPr>
        <p:spPr>
          <a:xfrm>
            <a:off x="5930157" y="4053217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=0.5°</a:t>
            </a:r>
          </a:p>
        </p:txBody>
      </p:sp>
      <p:pic>
        <p:nvPicPr>
          <p:cNvPr id="1026" name="Picture 2" descr="https://als.lbl.gov/wp-content/uploads/2020/09/428utama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45" y="601514"/>
            <a:ext cx="4004390" cy="37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DDB626-C793-4294-929D-45D0BB49A77F}"/>
              </a:ext>
            </a:extLst>
          </p:cNvPr>
          <p:cNvSpPr txBox="1"/>
          <p:nvPr/>
        </p:nvSpPr>
        <p:spPr>
          <a:xfrm>
            <a:off x="6049951" y="4128569"/>
            <a:ext cx="3463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Lato" panose="020F0502020204030203" pitchFamily="34" charset="0"/>
              </a:rPr>
              <a:t>B. </a:t>
            </a:r>
            <a:r>
              <a:rPr lang="en-US" sz="1200" b="0" i="0" dirty="0" err="1">
                <a:effectLst/>
                <a:latin typeface="Lato" panose="020F0502020204030203" pitchFamily="34" charset="0"/>
              </a:rPr>
              <a:t>Chittari</a:t>
            </a:r>
            <a:r>
              <a:rPr lang="en-US" sz="1200" b="0" i="0" dirty="0">
                <a:effectLst/>
                <a:latin typeface="Lato" panose="020F0502020204030203" pitchFamily="34" charset="0"/>
              </a:rPr>
              <a:t>/University of Seoul, South Korea</a:t>
            </a:r>
            <a:endParaRPr lang="en-US" sz="1200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98650918-29D6-9B17-AD6C-2C304E6434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029"/>
          <a:stretch/>
        </p:blipFill>
        <p:spPr>
          <a:xfrm>
            <a:off x="631092" y="3887268"/>
            <a:ext cx="3296869" cy="2693494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574808CF-DED6-4ADB-B0FC-943F3F057B48}"/>
              </a:ext>
            </a:extLst>
          </p:cNvPr>
          <p:cNvSpPr txBox="1"/>
          <p:nvPr/>
        </p:nvSpPr>
        <p:spPr>
          <a:xfrm>
            <a:off x="3949430" y="5489612"/>
            <a:ext cx="3537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Localized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peaks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AA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stacked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BB4E6BD-5843-417D-A05E-FEF502F19F05}"/>
                  </a:ext>
                </a:extLst>
              </p:cNvPr>
              <p:cNvSpPr txBox="1"/>
              <p:nvPr/>
            </p:nvSpPr>
            <p:spPr>
              <a:xfrm>
                <a:off x="3580776" y="4376104"/>
                <a:ext cx="52928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Flat band at the </a:t>
                </a:r>
                <a:r>
                  <a:rPr lang="fr-FR" sz="2000" dirty="0" err="1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so-called</a:t>
                </a:r>
                <a:r>
                  <a:rPr lang="fr-FR" sz="2000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Magic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𝛳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C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=1.05°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B4E6BD-5843-417D-A05E-FEF502F19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76" y="4376104"/>
                <a:ext cx="5292859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579549" y="383474"/>
            <a:ext cx="3352783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band structure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5E83A-C72E-46B7-92FF-76D7534A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59</a:t>
            </a:fld>
            <a:endParaRPr lang="fr-FR"/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1C22784D-7A20-4D81-AD19-E4930F16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266984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haldane dunca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306" y="1233039"/>
            <a:ext cx="3559706" cy="554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sées 4"/>
          <p:cNvSpPr/>
          <p:nvPr/>
        </p:nvSpPr>
        <p:spPr>
          <a:xfrm>
            <a:off x="4815067" y="422219"/>
            <a:ext cx="4318021" cy="1248681"/>
          </a:xfrm>
          <a:prstGeom prst="cloudCallout">
            <a:avLst>
              <a:gd name="adj1" fmla="val 19256"/>
              <a:gd name="adj2" fmla="val 61203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190559" y="470888"/>
            <a:ext cx="3592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life, there is something else besides magnetic field!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1289" y="510653"/>
            <a:ext cx="37798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Haldane model: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n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Haldane, Phys. Rev. Lett. 61, 2015 (1988)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Seminal paper of Topological Material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05A83E-CE80-41D1-8780-74ACB36F82F1}"/>
              </a:ext>
            </a:extLst>
          </p:cNvPr>
          <p:cNvSpPr txBox="1"/>
          <p:nvPr/>
        </p:nvSpPr>
        <p:spPr>
          <a:xfrm>
            <a:off x="-403434" y="1509721"/>
            <a:ext cx="5976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Haldane proposed IQHE </a:t>
            </a:r>
            <a:r>
              <a:rPr lang="en-US" sz="18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magnetic field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Anomalous Quantum Hall effect </a:t>
            </a:r>
            <a:r>
              <a:rPr lang="en-US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(AQHE)</a:t>
            </a:r>
            <a:endParaRPr lang="en-US" sz="18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9A5C8D6D-9223-C8C7-4CD2-B5FD756FF3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71120" y="4317329"/>
            <a:ext cx="3559706" cy="1940710"/>
          </a:xfrm>
          <a:prstGeom prst="rect">
            <a:avLst/>
          </a:prstGeom>
          <a:ln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954AAC4D-38D6-93C6-653F-669D16FEC69E}"/>
              </a:ext>
            </a:extLst>
          </p:cNvPr>
          <p:cNvSpPr/>
          <p:nvPr/>
        </p:nvSpPr>
        <p:spPr>
          <a:xfrm>
            <a:off x="100305" y="2687249"/>
            <a:ext cx="5449648" cy="163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CC0066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Honeycomb lattice (graphene-like)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at zero magnetic filed with…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</a:t>
            </a:r>
            <a:r>
              <a:rPr lang="en-US" sz="2000" b="0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roken Time Reversal Symmetry (TRS)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Complex second neighbor hopping parameters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05ECFBFD-253F-4123-8A51-7B6160DEEC91}"/>
              </a:ext>
            </a:extLst>
          </p:cNvPr>
          <p:cNvSpPr/>
          <p:nvPr/>
        </p:nvSpPr>
        <p:spPr>
          <a:xfrm>
            <a:off x="0" y="-19223"/>
            <a:ext cx="9143640" cy="4560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Motivation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7E603F-DFDF-4F24-81DA-06A6927C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</a:t>
            </a:fld>
            <a:endParaRPr lang="fr-FR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171FD339-046A-4C4C-8FFE-DA69680C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323789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083C06-F63D-42D4-B934-6EBB9265C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907" y="1993679"/>
            <a:ext cx="3049963" cy="23179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12A54B-AD2F-43B2-8285-5C781652EB9B}"/>
              </a:ext>
            </a:extLst>
          </p:cNvPr>
          <p:cNvSpPr txBox="1"/>
          <p:nvPr/>
        </p:nvSpPr>
        <p:spPr>
          <a:xfrm>
            <a:off x="364838" y="1467948"/>
            <a:ext cx="49313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Fourier transform of the hopping amplitudes</a:t>
            </a:r>
            <a:r>
              <a:rPr lang="en-US" b="0" i="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be truncated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hopping processes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Dirac points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38F6A85-AE38-4F3D-9C74-15280E228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04" y="4294156"/>
            <a:ext cx="2149691" cy="21157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3D14AE3-1F5D-4887-BB75-20D09C357956}"/>
                  </a:ext>
                </a:extLst>
              </p14:cNvPr>
              <p14:cNvContentPartPr/>
              <p14:nvPr/>
            </p14:nvContentPartPr>
            <p14:xfrm>
              <a:off x="106575" y="3015230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3D14AE3-1F5D-4887-BB75-20D09C3579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455" y="300911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14697116-51D4-4B68-B6A1-0C512047AB7D}"/>
              </a:ext>
            </a:extLst>
          </p:cNvPr>
          <p:cNvSpPr txBox="1"/>
          <p:nvPr/>
        </p:nvSpPr>
        <p:spPr>
          <a:xfrm>
            <a:off x="3010834" y="4150945"/>
            <a:ext cx="26522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Interlayer coupling terms </a:t>
            </a:r>
            <a:endParaRPr lang="en-US" sz="1600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6A1C4D0-94A9-45FD-A75F-A5FF6AC46D81}"/>
              </a:ext>
            </a:extLst>
          </p:cNvPr>
          <p:cNvSpPr txBox="1"/>
          <p:nvPr/>
        </p:nvSpPr>
        <p:spPr>
          <a:xfrm>
            <a:off x="364838" y="4003178"/>
            <a:ext cx="2152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model</a:t>
            </a:r>
            <a:endParaRPr lang="en-US" b="1" dirty="0">
              <a:solidFill>
                <a:srgbClr val="CC006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06" y="992642"/>
            <a:ext cx="3538796" cy="2701610"/>
          </a:xfrm>
          <a:prstGeom prst="rect">
            <a:avLst/>
          </a:prstGeom>
        </p:spPr>
      </p:pic>
      <p:sp>
        <p:nvSpPr>
          <p:cNvPr id="58" name="ZoneTexte 16">
            <a:extLst>
              <a:ext uri="{FF2B5EF4-FFF2-40B4-BE49-F238E27FC236}">
                <a16:creationId xmlns:a16="http://schemas.microsoft.com/office/drawing/2014/main" id="{92F5F23A-17C7-4029-9087-2703EDB7D0F7}"/>
              </a:ext>
            </a:extLst>
          </p:cNvPr>
          <p:cNvSpPr txBox="1"/>
          <p:nvPr/>
        </p:nvSpPr>
        <p:spPr>
          <a:xfrm>
            <a:off x="4843527" y="3642807"/>
            <a:ext cx="4300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Bistritzer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MacDonald, PNAS </a:t>
            </a:r>
            <a:r>
              <a:rPr lang="en-US" sz="15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108, 12233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(2011)</a:t>
            </a:r>
            <a:endParaRPr lang="fr-FR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6D5C0C-D91E-4669-B676-82649DB419C1}"/>
              </a:ext>
            </a:extLst>
          </p:cNvPr>
          <p:cNvSpPr/>
          <p:nvPr/>
        </p:nvSpPr>
        <p:spPr>
          <a:xfrm>
            <a:off x="119174" y="850569"/>
            <a:ext cx="350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Flat band: theoretical predication</a:t>
            </a:r>
            <a:endParaRPr lang="fr-FR" i="1" dirty="0">
              <a:solidFill>
                <a:srgbClr val="0000FF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49" y="4728004"/>
            <a:ext cx="3639058" cy="1171739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1023378" y="413885"/>
            <a:ext cx="4636394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continuum model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04">
                <a:extLst>
                  <a:ext uri="{FF2B5EF4-FFF2-40B4-BE49-F238E27FC236}">
                    <a16:creationId xmlns:a16="http://schemas.microsoft.com/office/drawing/2014/main" id="{DA94CA6C-9236-4C9D-B0C6-8E23EF23C0FB}"/>
                  </a:ext>
                </a:extLst>
              </p14:cNvPr>
              <p14:cNvContentPartPr/>
              <p14:nvPr/>
            </p14:nvContentPartPr>
            <p14:xfrm>
              <a:off x="3220872" y="4511005"/>
              <a:ext cx="1730596" cy="257253"/>
            </p14:xfrm>
          </p:contentPart>
        </mc:Choice>
        <mc:Fallback xmlns="">
          <p:pic>
            <p:nvPicPr>
              <p:cNvPr id="16" name="Ink 104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A94CA6C-9236-4C9D-B0C6-8E23EF23C0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14752" y="4504888"/>
                <a:ext cx="1742837" cy="269486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5">
            <a:extLst>
              <a:ext uri="{FF2B5EF4-FFF2-40B4-BE49-F238E27FC236}">
                <a16:creationId xmlns:a16="http://schemas.microsoft.com/office/drawing/2014/main" id="{B8736CAE-894C-4E5F-A8F7-5B45DC6BC962}"/>
              </a:ext>
            </a:extLst>
          </p:cNvPr>
          <p:cNvSpPr txBox="1"/>
          <p:nvPr/>
        </p:nvSpPr>
        <p:spPr>
          <a:xfrm>
            <a:off x="1010261" y="4437595"/>
            <a:ext cx="1025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1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6">
                <a:extLst>
                  <a:ext uri="{FF2B5EF4-FFF2-40B4-BE49-F238E27FC236}">
                    <a16:creationId xmlns:a16="http://schemas.microsoft.com/office/drawing/2014/main" id="{4EBA7BC6-0A7F-42CA-BB70-C6113704DDD5}"/>
                  </a:ext>
                </a:extLst>
              </p14:cNvPr>
              <p14:cNvContentPartPr/>
              <p14:nvPr/>
            </p14:nvContentPartPr>
            <p14:xfrm>
              <a:off x="2419459" y="4728004"/>
              <a:ext cx="616320" cy="315641"/>
            </p14:xfrm>
          </p:contentPart>
        </mc:Choice>
        <mc:Fallback xmlns="">
          <p:pic>
            <p:nvPicPr>
              <p:cNvPr id="23" name="Ink 26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4EBA7BC6-0A7F-42CA-BB70-C6113704DDD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13339" y="4721886"/>
                <a:ext cx="628560" cy="327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31">
                <a:extLst>
                  <a:ext uri="{FF2B5EF4-FFF2-40B4-BE49-F238E27FC236}">
                    <a16:creationId xmlns:a16="http://schemas.microsoft.com/office/drawing/2014/main" id="{D3860A3B-477F-4154-9CAF-E9D7BC278F96}"/>
                  </a:ext>
                </a:extLst>
              </p14:cNvPr>
              <p14:cNvContentPartPr/>
              <p14:nvPr/>
            </p14:nvContentPartPr>
            <p14:xfrm>
              <a:off x="1871256" y="4681043"/>
              <a:ext cx="576000" cy="215640"/>
            </p14:xfrm>
          </p:contentPart>
        </mc:Choice>
        <mc:Fallback xmlns="">
          <p:pic>
            <p:nvPicPr>
              <p:cNvPr id="24" name="Ink 3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3860A3B-477F-4154-9CAF-E9D7BC278F9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65136" y="4674923"/>
                <a:ext cx="588240" cy="22644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32">
            <a:extLst>
              <a:ext uri="{FF2B5EF4-FFF2-40B4-BE49-F238E27FC236}">
                <a16:creationId xmlns:a16="http://schemas.microsoft.com/office/drawing/2014/main" id="{B775FB41-5D11-4F41-97CD-271B481E58F2}"/>
              </a:ext>
            </a:extLst>
          </p:cNvPr>
          <p:cNvSpPr txBox="1"/>
          <p:nvPr/>
        </p:nvSpPr>
        <p:spPr>
          <a:xfrm>
            <a:off x="5341360" y="5043645"/>
            <a:ext cx="1025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 2</a:t>
            </a:r>
            <a:endParaRPr lang="en-US" dirty="0">
              <a:solidFill>
                <a:srgbClr val="CC0066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53">
                <a:extLst>
                  <a:ext uri="{FF2B5EF4-FFF2-40B4-BE49-F238E27FC236}">
                    <a16:creationId xmlns:a16="http://schemas.microsoft.com/office/drawing/2014/main" id="{84799406-26E6-400A-A20B-5AAE96B13D38}"/>
                  </a:ext>
                </a:extLst>
              </p14:cNvPr>
              <p14:cNvContentPartPr/>
              <p14:nvPr/>
            </p14:nvContentPartPr>
            <p14:xfrm>
              <a:off x="3122218" y="5200369"/>
              <a:ext cx="557130" cy="117298"/>
            </p14:xfrm>
          </p:contentPart>
        </mc:Choice>
        <mc:Fallback xmlns="">
          <p:pic>
            <p:nvPicPr>
              <p:cNvPr id="26" name="Ink 5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4799406-26E6-400A-A20B-5AAE96B13D3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16100" y="5195691"/>
                <a:ext cx="567927" cy="128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54">
                <a:extLst>
                  <a:ext uri="{FF2B5EF4-FFF2-40B4-BE49-F238E27FC236}">
                    <a16:creationId xmlns:a16="http://schemas.microsoft.com/office/drawing/2014/main" id="{56265FA6-A532-42F6-9E5D-4009C9428439}"/>
                  </a:ext>
                </a:extLst>
              </p14:cNvPr>
              <p14:cNvContentPartPr/>
              <p14:nvPr/>
            </p14:nvContentPartPr>
            <p14:xfrm>
              <a:off x="3762288" y="5481346"/>
              <a:ext cx="640455" cy="73941"/>
            </p14:xfrm>
          </p:contentPart>
        </mc:Choice>
        <mc:Fallback xmlns="">
          <p:pic>
            <p:nvPicPr>
              <p:cNvPr id="27" name="Ink 54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6265FA6-A532-42F6-9E5D-4009C942843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56168" y="5475214"/>
                <a:ext cx="651255" cy="865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55">
                <a:extLst>
                  <a:ext uri="{FF2B5EF4-FFF2-40B4-BE49-F238E27FC236}">
                    <a16:creationId xmlns:a16="http://schemas.microsoft.com/office/drawing/2014/main" id="{3B2317AF-A34C-4DD2-88A1-C21932A3D29B}"/>
                  </a:ext>
                </a:extLst>
              </p14:cNvPr>
              <p14:cNvContentPartPr/>
              <p14:nvPr/>
            </p14:nvContentPartPr>
            <p14:xfrm>
              <a:off x="4369102" y="5857180"/>
              <a:ext cx="698400" cy="42480"/>
            </p14:xfrm>
          </p:contentPart>
        </mc:Choice>
        <mc:Fallback xmlns="">
          <p:pic>
            <p:nvPicPr>
              <p:cNvPr id="28" name="Ink 55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3B2317AF-A34C-4DD2-88A1-C21932A3D29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62982" y="5852539"/>
                <a:ext cx="709200" cy="531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56">
                <a:extLst>
                  <a:ext uri="{FF2B5EF4-FFF2-40B4-BE49-F238E27FC236}">
                    <a16:creationId xmlns:a16="http://schemas.microsoft.com/office/drawing/2014/main" id="{0AD7D84A-32ED-4282-B385-34A3474F8327}"/>
                  </a:ext>
                </a:extLst>
              </p14:cNvPr>
              <p14:cNvContentPartPr/>
              <p14:nvPr/>
            </p14:nvContentPartPr>
            <p14:xfrm>
              <a:off x="5106975" y="5342120"/>
              <a:ext cx="281880" cy="582120"/>
            </p14:xfrm>
          </p:contentPart>
        </mc:Choice>
        <mc:Fallback xmlns="">
          <p:pic>
            <p:nvPicPr>
              <p:cNvPr id="29" name="Ink 56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0AD7D84A-32ED-4282-B385-34A3474F832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00855" y="5336004"/>
                <a:ext cx="294120" cy="592913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69">
            <a:extLst>
              <a:ext uri="{FF2B5EF4-FFF2-40B4-BE49-F238E27FC236}">
                <a16:creationId xmlns:a16="http://schemas.microsoft.com/office/drawing/2014/main" id="{0D2C4C73-E830-4601-B1FB-2F423A9B4BBB}"/>
              </a:ext>
            </a:extLst>
          </p:cNvPr>
          <p:cNvGrpSpPr/>
          <p:nvPr/>
        </p:nvGrpSpPr>
        <p:grpSpPr>
          <a:xfrm>
            <a:off x="3639614" y="5043645"/>
            <a:ext cx="369216" cy="194857"/>
            <a:chOff x="2117535" y="3897590"/>
            <a:chExt cx="53820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1" name="Ink 65">
                  <a:extLst>
                    <a:ext uri="{FF2B5EF4-FFF2-40B4-BE49-F238E27FC236}">
                      <a16:creationId xmlns:a16="http://schemas.microsoft.com/office/drawing/2014/main" id="{4A33F5CC-FF54-42B5-8D93-4E220B48A6E1}"/>
                    </a:ext>
                  </a:extLst>
                </p14:cNvPr>
                <p14:cNvContentPartPr/>
                <p14:nvPr/>
              </p14:nvContentPartPr>
              <p14:xfrm>
                <a:off x="2117535" y="3897590"/>
                <a:ext cx="216360" cy="207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A33F5CC-FF54-42B5-8D93-4E220B48A6E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11233" y="3891295"/>
                  <a:ext cx="228963" cy="220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2" name="Ink 66">
                  <a:extLst>
                    <a:ext uri="{FF2B5EF4-FFF2-40B4-BE49-F238E27FC236}">
                      <a16:creationId xmlns:a16="http://schemas.microsoft.com/office/drawing/2014/main" id="{E342401C-98BD-444C-8B72-E1C247822462}"/>
                    </a:ext>
                  </a:extLst>
                </p14:cNvPr>
                <p14:cNvContentPartPr/>
                <p14:nvPr/>
              </p14:nvContentPartPr>
              <p14:xfrm>
                <a:off x="2275935" y="3988310"/>
                <a:ext cx="2556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342401C-98BD-444C-8B72-E1C24782246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69675" y="3983990"/>
                  <a:ext cx="38079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3" name="Ink 67">
                  <a:extLst>
                    <a:ext uri="{FF2B5EF4-FFF2-40B4-BE49-F238E27FC236}">
                      <a16:creationId xmlns:a16="http://schemas.microsoft.com/office/drawing/2014/main" id="{D11758BC-FF67-4D71-93F8-ADD496466816}"/>
                    </a:ext>
                  </a:extLst>
                </p14:cNvPr>
                <p14:cNvContentPartPr/>
                <p14:nvPr/>
              </p14:nvContentPartPr>
              <p14:xfrm>
                <a:off x="2459895" y="3898310"/>
                <a:ext cx="99000" cy="264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11758BC-FF67-4D71-93F8-ADD49646681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53609" y="3892019"/>
                  <a:ext cx="111571" cy="2768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68">
                  <a:extLst>
                    <a:ext uri="{FF2B5EF4-FFF2-40B4-BE49-F238E27FC236}">
                      <a16:creationId xmlns:a16="http://schemas.microsoft.com/office/drawing/2014/main" id="{7E3D3179-9224-4A54-A245-0329EA16FDE8}"/>
                    </a:ext>
                  </a:extLst>
                </p14:cNvPr>
                <p14:cNvContentPartPr/>
                <p14:nvPr/>
              </p14:nvContentPartPr>
              <p14:xfrm>
                <a:off x="2606775" y="4088030"/>
                <a:ext cx="48960" cy="936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E3D3179-9224-4A54-A245-0329EA16FDE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00525" y="4081755"/>
                  <a:ext cx="61460" cy="10615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9EB4F4E5-D523-43DE-AA00-53C7FADC0760}"/>
              </a:ext>
            </a:extLst>
          </p:cNvPr>
          <p:cNvGrpSpPr/>
          <p:nvPr/>
        </p:nvGrpSpPr>
        <p:grpSpPr>
          <a:xfrm>
            <a:off x="4421867" y="5390478"/>
            <a:ext cx="327213" cy="158932"/>
            <a:chOff x="3344415" y="4096310"/>
            <a:chExt cx="655200" cy="31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6" name="Ink 80">
                  <a:extLst>
                    <a:ext uri="{FF2B5EF4-FFF2-40B4-BE49-F238E27FC236}">
                      <a16:creationId xmlns:a16="http://schemas.microsoft.com/office/drawing/2014/main" id="{C94AF427-9E80-4919-AC29-FB3E85B4A443}"/>
                    </a:ext>
                  </a:extLst>
                </p14:cNvPr>
                <p14:cNvContentPartPr/>
                <p14:nvPr/>
              </p14:nvContentPartPr>
              <p14:xfrm>
                <a:off x="3344415" y="4096310"/>
                <a:ext cx="291600" cy="2228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94AF427-9E80-4919-AC29-FB3E85B4A44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35775" y="4087684"/>
                  <a:ext cx="308880" cy="2400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7" name="Ink 81">
                  <a:extLst>
                    <a:ext uri="{FF2B5EF4-FFF2-40B4-BE49-F238E27FC236}">
                      <a16:creationId xmlns:a16="http://schemas.microsoft.com/office/drawing/2014/main" id="{83BF15CE-F97B-4110-AE5B-C5097F97C150}"/>
                    </a:ext>
                  </a:extLst>
                </p14:cNvPr>
                <p14:cNvContentPartPr/>
                <p14:nvPr/>
              </p14:nvContentPartPr>
              <p14:xfrm>
                <a:off x="3569775" y="4183430"/>
                <a:ext cx="18000" cy="90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3BF15CE-F97B-4110-AE5B-C5097F97C15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561135" y="4175122"/>
                  <a:ext cx="35280" cy="256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8" name="Ink 83">
                  <a:extLst>
                    <a:ext uri="{FF2B5EF4-FFF2-40B4-BE49-F238E27FC236}">
                      <a16:creationId xmlns:a16="http://schemas.microsoft.com/office/drawing/2014/main" id="{2CBFA39A-0520-40D7-9915-63BC73FC298F}"/>
                    </a:ext>
                  </a:extLst>
                </p14:cNvPr>
                <p14:cNvContentPartPr/>
                <p14:nvPr/>
              </p14:nvContentPartPr>
              <p14:xfrm>
                <a:off x="3773175" y="4127990"/>
                <a:ext cx="98640" cy="189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CBFA39A-0520-40D7-9915-63BC73FC298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764535" y="4119366"/>
                  <a:ext cx="115920" cy="206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9" name="Ink 84">
                  <a:extLst>
                    <a:ext uri="{FF2B5EF4-FFF2-40B4-BE49-F238E27FC236}">
                      <a16:creationId xmlns:a16="http://schemas.microsoft.com/office/drawing/2014/main" id="{A6E1DFF1-4D49-4073-9959-728F6977ABAE}"/>
                    </a:ext>
                  </a:extLst>
                </p14:cNvPr>
                <p14:cNvContentPartPr/>
                <p14:nvPr/>
              </p14:nvContentPartPr>
              <p14:xfrm>
                <a:off x="3876495" y="4268390"/>
                <a:ext cx="123120" cy="146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6E1DFF1-4D49-4073-9959-728F6977ABA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867855" y="4259750"/>
                  <a:ext cx="140400" cy="16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103">
            <a:extLst>
              <a:ext uri="{FF2B5EF4-FFF2-40B4-BE49-F238E27FC236}">
                <a16:creationId xmlns:a16="http://schemas.microsoft.com/office/drawing/2014/main" id="{A56A3744-884B-41B4-9963-0337D8A719F4}"/>
              </a:ext>
            </a:extLst>
          </p:cNvPr>
          <p:cNvGrpSpPr/>
          <p:nvPr/>
        </p:nvGrpSpPr>
        <p:grpSpPr>
          <a:xfrm>
            <a:off x="4633092" y="5969419"/>
            <a:ext cx="473883" cy="286692"/>
            <a:chOff x="2556375" y="3979670"/>
            <a:chExt cx="577800" cy="34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1" name="Ink 98">
                  <a:extLst>
                    <a:ext uri="{FF2B5EF4-FFF2-40B4-BE49-F238E27FC236}">
                      <a16:creationId xmlns:a16="http://schemas.microsoft.com/office/drawing/2014/main" id="{30377E84-0250-4598-AC9F-6A50B0819CA0}"/>
                    </a:ext>
                  </a:extLst>
                </p14:cNvPr>
                <p14:cNvContentPartPr/>
                <p14:nvPr/>
              </p14:nvContentPartPr>
              <p14:xfrm>
                <a:off x="2556375" y="3979670"/>
                <a:ext cx="214560" cy="2134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0377E84-0250-4598-AC9F-6A50B0819CA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551110" y="3974410"/>
                  <a:ext cx="225091" cy="2240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2" name="Ink 99">
                  <a:extLst>
                    <a:ext uri="{FF2B5EF4-FFF2-40B4-BE49-F238E27FC236}">
                      <a16:creationId xmlns:a16="http://schemas.microsoft.com/office/drawing/2014/main" id="{6969E65B-90D4-4F03-B387-AC806D217D49}"/>
                    </a:ext>
                  </a:extLst>
                </p14:cNvPr>
                <p14:cNvContentPartPr/>
                <p14:nvPr/>
              </p14:nvContentPartPr>
              <p14:xfrm>
                <a:off x="2713335" y="4036190"/>
                <a:ext cx="36360" cy="10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969E65B-90D4-4F03-B387-AC806D217D4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708078" y="4031006"/>
                  <a:ext cx="46874" cy="211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4" name="Ink 101">
                  <a:extLst>
                    <a:ext uri="{FF2B5EF4-FFF2-40B4-BE49-F238E27FC236}">
                      <a16:creationId xmlns:a16="http://schemas.microsoft.com/office/drawing/2014/main" id="{03D4D7CE-68AE-42BF-AD14-C2F9A14A6596}"/>
                    </a:ext>
                  </a:extLst>
                </p14:cNvPr>
                <p14:cNvContentPartPr/>
                <p14:nvPr/>
              </p14:nvContentPartPr>
              <p14:xfrm>
                <a:off x="2905575" y="4055990"/>
                <a:ext cx="81000" cy="2030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3D4D7CE-68AE-42BF-AD14-C2F9A14A65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00321" y="4050728"/>
                  <a:ext cx="91508" cy="2135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Ink 102">
                  <a:extLst>
                    <a:ext uri="{FF2B5EF4-FFF2-40B4-BE49-F238E27FC236}">
                      <a16:creationId xmlns:a16="http://schemas.microsoft.com/office/drawing/2014/main" id="{4501C261-44F0-4FBC-8998-BFD7E99B2214}"/>
                    </a:ext>
                  </a:extLst>
                </p14:cNvPr>
                <p14:cNvContentPartPr/>
                <p14:nvPr/>
              </p14:nvContentPartPr>
              <p14:xfrm>
                <a:off x="3025095" y="4142750"/>
                <a:ext cx="109080" cy="186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501C261-44F0-4FBC-8998-BFD7E99B221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019817" y="4137485"/>
                  <a:ext cx="119636" cy="19701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CC25E-844A-4AC1-8CAA-7B29C527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60</a:t>
            </a:fld>
            <a:endParaRPr lang="fr-FR"/>
          </a:p>
        </p:txBody>
      </p:sp>
      <p:sp>
        <p:nvSpPr>
          <p:cNvPr id="47" name="Footer Placeholder 1">
            <a:extLst>
              <a:ext uri="{FF2B5EF4-FFF2-40B4-BE49-F238E27FC236}">
                <a16:creationId xmlns:a16="http://schemas.microsoft.com/office/drawing/2014/main" id="{2EE7EA7F-6F6B-4B9C-8FB7-60837477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4895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BB4E6BD-5843-417D-A05E-FEF502F19F05}"/>
              </a:ext>
            </a:extLst>
          </p:cNvPr>
          <p:cNvSpPr txBox="1"/>
          <p:nvPr/>
        </p:nvSpPr>
        <p:spPr>
          <a:xfrm>
            <a:off x="4843527" y="483836"/>
            <a:ext cx="4300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Bistritzer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MacDonald, PNAS </a:t>
            </a:r>
            <a:r>
              <a:rPr lang="en-US" sz="15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108, 12233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(2011)</a:t>
            </a:r>
            <a:endParaRPr lang="fr-FR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12A54B-AD2F-43B2-8285-5C781652EB9B}"/>
              </a:ext>
            </a:extLst>
          </p:cNvPr>
          <p:cNvSpPr txBox="1"/>
          <p:nvPr/>
        </p:nvSpPr>
        <p:spPr>
          <a:xfrm>
            <a:off x="344482" y="1495075"/>
            <a:ext cx="7941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Perturbative approach: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Hamiltonian to leading order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527146-8EF0-4C24-8DC4-2D44439948F1}"/>
              </a:ext>
            </a:extLst>
          </p:cNvPr>
          <p:cNvSpPr txBox="1"/>
          <p:nvPr/>
        </p:nvSpPr>
        <p:spPr>
          <a:xfrm>
            <a:off x="409222" y="2899649"/>
            <a:ext cx="2394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enormalized velocity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897791-6D7B-456C-8246-E69BEDDF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04" y="2797025"/>
            <a:ext cx="1348686" cy="7095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0D0845-0F85-4C5C-90B0-673D17B13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055" y="2944582"/>
            <a:ext cx="2199190" cy="3105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B97A5F1-2AE8-4F61-914A-3402D2030581}"/>
                  </a:ext>
                </a:extLst>
              </p:cNvPr>
              <p:cNvSpPr txBox="1"/>
              <p:nvPr/>
            </p:nvSpPr>
            <p:spPr>
              <a:xfrm>
                <a:off x="615560" y="5279128"/>
                <a:ext cx="431656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°.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97A5F1-2AE8-4F61-914A-3402D2030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60" y="5279128"/>
                <a:ext cx="4316566" cy="5203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5DE7B087-DF2E-4344-ADEA-0B66F4B9B930}"/>
              </a:ext>
            </a:extLst>
          </p:cNvPr>
          <p:cNvSpPr txBox="1"/>
          <p:nvPr/>
        </p:nvSpPr>
        <p:spPr>
          <a:xfrm>
            <a:off x="4932126" y="5364273"/>
            <a:ext cx="3271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so-c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alled </a:t>
            </a:r>
            <a:r>
              <a:rPr lang="en-US" sz="1800" b="0" i="1" u="none" strike="noStrike" baseline="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Magic Angle </a:t>
            </a:r>
            <a:r>
              <a:rPr lang="en-US" sz="1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(first MA)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C39950-71F6-4E1B-BB19-8BE4F54B4864}"/>
              </a:ext>
            </a:extLst>
          </p:cNvPr>
          <p:cNvGrpSpPr/>
          <p:nvPr/>
        </p:nvGrpSpPr>
        <p:grpSpPr>
          <a:xfrm>
            <a:off x="4507438" y="2807663"/>
            <a:ext cx="1391476" cy="612796"/>
            <a:chOff x="4220475" y="2703725"/>
            <a:chExt cx="1391476" cy="61279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124EEE-BC26-4254-9897-236F8BC85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0475" y="2845771"/>
              <a:ext cx="1130573" cy="3651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806077DC-490B-4BE8-8EDA-20AF13484103}"/>
                    </a:ext>
                  </a:extLst>
                </p:cNvPr>
                <p:cNvSpPr txBox="1"/>
                <p:nvPr/>
              </p:nvSpPr>
              <p:spPr>
                <a:xfrm>
                  <a:off x="5243185" y="2703725"/>
                  <a:ext cx="368766" cy="6127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06077DC-490B-4BE8-8EDA-20AF134841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185" y="2703725"/>
                  <a:ext cx="368766" cy="61279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229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33B58BB-551E-4FE6-B6E6-877B1F491C2B}"/>
              </a:ext>
            </a:extLst>
          </p:cNvPr>
          <p:cNvSpPr txBox="1"/>
          <p:nvPr/>
        </p:nvSpPr>
        <p:spPr>
          <a:xfrm>
            <a:off x="415822" y="3739190"/>
            <a:ext cx="8183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Bistritzer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MacDonald defined </a:t>
            </a:r>
            <a:r>
              <a:rPr lang="en-US" sz="1800" b="0" i="0" u="none" strike="noStrike" baseline="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Magic angle 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angle where the </a:t>
            </a:r>
            <a:r>
              <a:rPr lang="en-US" sz="1800" i="0" u="none" strike="noStrike" baseline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 velocity at Dirac point</a:t>
            </a:r>
            <a:r>
              <a:rPr lang="en-US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0" u="none" strike="noStrike" baseline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vanishes</a:t>
            </a:r>
            <a:endParaRPr lang="en-US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210CDD-F63C-4615-9C67-7477EAA7DF4D}"/>
                  </a:ext>
                </a:extLst>
              </p:cNvPr>
              <p:cNvSpPr txBox="1"/>
              <p:nvPr/>
            </p:nvSpPr>
            <p:spPr>
              <a:xfrm>
                <a:off x="3482537" y="4649519"/>
                <a:ext cx="1303224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210CDD-F63C-4615-9C67-7477EAA7D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537" y="4649519"/>
                <a:ext cx="1303224" cy="3808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eur droit avec flèche 29"/>
          <p:cNvCxnSpPr/>
          <p:nvPr/>
        </p:nvCxnSpPr>
        <p:spPr>
          <a:xfrm>
            <a:off x="2673428" y="5593753"/>
            <a:ext cx="370151" cy="0"/>
          </a:xfrm>
          <a:prstGeom prst="straightConnector1">
            <a:avLst/>
          </a:prstGeom>
          <a:ln w="57150">
            <a:solidFill>
              <a:srgbClr val="1D1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1023378" y="413885"/>
            <a:ext cx="4636394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continuum model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6D5C0C-D91E-4669-B676-82649DB419C1}"/>
              </a:ext>
            </a:extLst>
          </p:cNvPr>
          <p:cNvSpPr/>
          <p:nvPr/>
        </p:nvSpPr>
        <p:spPr>
          <a:xfrm>
            <a:off x="146470" y="850569"/>
            <a:ext cx="350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Flat band: theoretical predication</a:t>
            </a:r>
            <a:endParaRPr lang="fr-FR" i="1" dirty="0">
              <a:solidFill>
                <a:srgbClr val="0000FF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29" y="1995567"/>
            <a:ext cx="2391109" cy="5525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B8E5-E102-4905-BAA5-03FF52C6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61</a:t>
            </a:fld>
            <a:endParaRPr lang="fr-FR"/>
          </a:p>
        </p:txBody>
      </p:sp>
      <p:sp>
        <p:nvSpPr>
          <p:cNvPr id="32" name="Footer Placeholder 1">
            <a:extLst>
              <a:ext uri="{FF2B5EF4-FFF2-40B4-BE49-F238E27FC236}">
                <a16:creationId xmlns:a16="http://schemas.microsoft.com/office/drawing/2014/main" id="{C3C26FC6-B76A-48D6-8189-3EC7CF0E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2617065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2ECED4D-9911-4234-A39F-DE89130ED1C5}"/>
              </a:ext>
            </a:extLst>
          </p:cNvPr>
          <p:cNvSpPr txBox="1"/>
          <p:nvPr/>
        </p:nvSpPr>
        <p:spPr>
          <a:xfrm>
            <a:off x="5398004" y="5369365"/>
            <a:ext cx="3210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Cao, Y.,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556, 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43–50 (2018)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CAC0C0-5A3C-408D-961B-A02CF230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3" y="3683358"/>
            <a:ext cx="3760882" cy="25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316D70-7AE7-4570-A884-47E00E4F5C79}"/>
              </a:ext>
            </a:extLst>
          </p:cNvPr>
          <p:cNvSpPr txBox="1"/>
          <p:nvPr/>
        </p:nvSpPr>
        <p:spPr>
          <a:xfrm>
            <a:off x="731824" y="6301759"/>
            <a:ext cx="32104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200" b="0" i="0" dirty="0">
                <a:effectLst/>
                <a:latin typeface="inherit"/>
              </a:rPr>
              <a:t>Sidis, Comptes Rendus Physique</a:t>
            </a:r>
            <a:r>
              <a:rPr lang="fr-FR" sz="1200" b="0" i="0" dirty="0">
                <a:effectLst/>
                <a:latin typeface="Roboto" panose="02000000000000000000" pitchFamily="2" charset="0"/>
              </a:rPr>
              <a:t> (2007)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03969-C39F-9019-70DD-AD1F1AC98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1" y="3416566"/>
            <a:ext cx="4223049" cy="3147493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E12A378-AEEE-4E87-96DF-F7E8C9037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73" y="1446357"/>
            <a:ext cx="3708833" cy="165768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49E29FD-55A1-4D49-9D0F-9422DD258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734" y="1173211"/>
            <a:ext cx="3580946" cy="2243355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62ECED4D-9911-4234-A39F-DE89130ED1C5}"/>
              </a:ext>
            </a:extLst>
          </p:cNvPr>
          <p:cNvSpPr txBox="1"/>
          <p:nvPr/>
        </p:nvSpPr>
        <p:spPr>
          <a:xfrm>
            <a:off x="1676391" y="3114658"/>
            <a:ext cx="411777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Cao, Y., </a:t>
            </a:r>
            <a:r>
              <a:rPr lang="en-US" sz="15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5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sz="1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5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556, </a:t>
            </a:r>
            <a:r>
              <a:rPr lang="en-US" sz="1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43–50 (2018)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A5BACA0F-CD70-4E86-AC42-723D4680D973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CEA25-783A-4CC1-8EB5-5B18E4ACCA67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6D5C0C-D91E-4669-B676-82649DB419C1}"/>
              </a:ext>
            </a:extLst>
          </p:cNvPr>
          <p:cNvSpPr/>
          <p:nvPr/>
        </p:nvSpPr>
        <p:spPr>
          <a:xfrm>
            <a:off x="221438" y="840882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Consequences of flat band</a:t>
            </a:r>
            <a:endParaRPr lang="fr-FR" i="1" dirty="0">
              <a:solidFill>
                <a:srgbClr val="0000FF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1023378" y="413885"/>
            <a:ext cx="4636394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phase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8B761-B24A-43C4-8B9A-C43B9929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62</a:t>
            </a:fld>
            <a:endParaRPr lang="fr-FR"/>
          </a:p>
        </p:txBody>
      </p: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7CE3983D-9F55-4954-9EAF-F05905C5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660606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52B996-EAB2-41A6-9C5C-3EEBEFAED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" y="702603"/>
            <a:ext cx="5051749" cy="113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9A078-89E5-4082-A566-4D10AC016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7624">
            <a:off x="5048810" y="1037060"/>
            <a:ext cx="4078828" cy="176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AB0C3-8612-4010-B7F4-881EB8B57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903">
            <a:off x="-36923" y="1958125"/>
            <a:ext cx="5158319" cy="1397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B75D7-09BD-4444-A931-3BCF606FD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74" y="3468102"/>
            <a:ext cx="3812229" cy="1871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D55C2D-285B-44A2-B92F-D5202D40B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583" y="2897889"/>
            <a:ext cx="4384048" cy="1446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BC28A9-178D-46E5-B4F6-4AE2BBD82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0089" y="4682493"/>
            <a:ext cx="5900941" cy="144259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44272" y="410365"/>
            <a:ext cx="2434107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hot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fr-F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750CA-666F-4381-8E78-FC221878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63</a:t>
            </a:fld>
            <a:endParaRPr lang="fr-FR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10F917B2-E0D6-45F1-B1D9-CFC8BF7E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6512907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3CA3E72-43F0-4105-9622-E72F9551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8" y="381107"/>
            <a:ext cx="8920264" cy="38044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9DADC9-0327-4B2C-97EC-6A6C8932D40F}"/>
              </a:ext>
            </a:extLst>
          </p:cNvPr>
          <p:cNvSpPr txBox="1"/>
          <p:nvPr/>
        </p:nvSpPr>
        <p:spPr>
          <a:xfrm>
            <a:off x="4236396" y="956495"/>
            <a:ext cx="5120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calculations based on continuum model </a:t>
            </a:r>
          </a:p>
          <a:p>
            <a:pPr algn="ctr"/>
            <a:r>
              <a:rPr lang="en-US" sz="1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Bistritzer</a:t>
            </a:r>
            <a:r>
              <a:rPr lang="en-US" sz="1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McDonald 2011)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43C01-1276-4B49-9F80-058A75506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39" y="3950574"/>
            <a:ext cx="3924360" cy="22452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0DE78F-A6E2-406D-8425-5A7B3B8A5F4F}"/>
                  </a:ext>
                </a:extLst>
              </p14:cNvPr>
              <p14:cNvContentPartPr/>
              <p14:nvPr/>
            </p14:nvContentPartPr>
            <p14:xfrm>
              <a:off x="2820791" y="3102717"/>
              <a:ext cx="360" cy="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80DE78F-A6E2-406D-8425-5A7B3B8A5F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0791" y="2922717"/>
                <a:ext cx="1803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EB88791-2028-4434-B6BF-B6747A23DDA6}"/>
                  </a:ext>
                </a:extLst>
              </p14:cNvPr>
              <p14:cNvContentPartPr/>
              <p14:nvPr/>
            </p14:nvContentPartPr>
            <p14:xfrm>
              <a:off x="2820791" y="2995077"/>
              <a:ext cx="5087520" cy="108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EB88791-2028-4434-B6BF-B6747A23DD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30791" y="2815077"/>
                <a:ext cx="526752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BF7BCD-FAA2-486B-A458-D2DE908B5774}"/>
                  </a:ext>
                </a:extLst>
              </p14:cNvPr>
              <p14:cNvContentPartPr/>
              <p14:nvPr/>
            </p14:nvContentPartPr>
            <p14:xfrm>
              <a:off x="5855591" y="3219357"/>
              <a:ext cx="339840" cy="68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6BF7BCD-FAA2-486B-A458-D2DE908B57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65591" y="3039357"/>
                <a:ext cx="519840" cy="4284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DBB5EB08-D09A-4664-8117-61F6017D5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FFFF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868" y="5226102"/>
            <a:ext cx="5322389" cy="695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BE7F77-0697-4927-B51F-F244BD78D9D8}"/>
              </a:ext>
            </a:extLst>
          </p:cNvPr>
          <p:cNvSpPr txBox="1"/>
          <p:nvPr/>
        </p:nvSpPr>
        <p:spPr>
          <a:xfrm>
            <a:off x="111868" y="4528110"/>
            <a:ext cx="187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motivation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643020" y="388600"/>
            <a:ext cx="3352783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673B9-1906-4F6E-9908-1C933187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64</a:t>
            </a:fld>
            <a:endParaRPr lang="fr-FR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F1CEE29B-4187-42FC-9882-0CF846E4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4170968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FCE005-F2B1-4C5B-B440-6B759642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3" y="932383"/>
            <a:ext cx="6279849" cy="5789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350FD-B82A-4F6F-93F0-B836703BFD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964986" y="3662463"/>
            <a:ext cx="5214025" cy="179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E23F7492-0FDE-4E7D-A3A5-54328D7F4052}"/>
              </a:ext>
            </a:extLst>
          </p:cNvPr>
          <p:cNvSpPr txBox="1"/>
          <p:nvPr/>
        </p:nvSpPr>
        <p:spPr>
          <a:xfrm>
            <a:off x="1920630" y="477296"/>
            <a:ext cx="530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Bistritzer</a:t>
            </a:r>
            <a:r>
              <a:rPr lang="en-US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MacDonald + uniform </a:t>
            </a:r>
            <a:r>
              <a:rPr lang="en-US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heterostrain</a:t>
            </a:r>
            <a:r>
              <a:rPr lang="en-US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fr-FR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93919-F89F-47D3-877E-AC06E1AEC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65</a:t>
            </a:fld>
            <a:endParaRPr lang="fr-FR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0AF4A4BA-1E01-4562-80C8-ECBE1CEF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3659597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1BA058-4F14-4469-8B09-0FABE239BDD8}"/>
                  </a:ext>
                </a:extLst>
              </p:cNvPr>
              <p:cNvSpPr txBox="1"/>
              <p:nvPr/>
            </p:nvSpPr>
            <p:spPr>
              <a:xfrm>
                <a:off x="323177" y="872866"/>
                <a:ext cx="7850221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7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700" b="1" i="0" u="none" strike="noStrike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onolayer graphene rotated by an angle </a:t>
                </a:r>
                <a14:m>
                  <m:oMath xmlns:m="http://schemas.openxmlformats.org/officeDocument/2006/math">
                    <m:r>
                      <a:rPr lang="en-US" sz="1700" b="1" i="1" u="none" strike="noStrike" baseline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1700" b="1" i="1" u="none" strike="noStrike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i="0" u="none" strike="noStrike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 a uniform strain</a:t>
                </a:r>
                <a:endParaRPr lang="en-US" sz="17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1BA058-4F14-4469-8B09-0FABE239B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77" y="872866"/>
                <a:ext cx="7850221" cy="353943"/>
              </a:xfrm>
              <a:prstGeom prst="rect">
                <a:avLst/>
              </a:prstGeom>
              <a:blipFill rotWithShape="0">
                <a:blip r:embed="rId2"/>
                <a:stretch>
                  <a:fillRect l="-466" t="-3448" b="-241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2219E8C-E798-4256-B82C-FCDAC495B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810" y="1452915"/>
            <a:ext cx="194060" cy="318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79F0EB-9F17-4F46-A69F-0C4F9EF00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059" y="1429445"/>
            <a:ext cx="1633044" cy="3651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DF4F0A-5107-4D1A-9F40-F057BEDE30A4}"/>
              </a:ext>
            </a:extLst>
          </p:cNvPr>
          <p:cNvSpPr txBox="1"/>
          <p:nvPr/>
        </p:nvSpPr>
        <p:spPr>
          <a:xfrm>
            <a:off x="4109797" y="1395777"/>
            <a:ext cx="1196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0CB100-5E61-4314-83F6-9F1A8C89419D}"/>
              </a:ext>
            </a:extLst>
          </p:cNvPr>
          <p:cNvSpPr txBox="1"/>
          <p:nvPr/>
        </p:nvSpPr>
        <p:spPr>
          <a:xfrm>
            <a:off x="6767520" y="1425237"/>
            <a:ext cx="146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valley index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3B626-250C-4441-928F-C85A96D82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720" y="2165606"/>
            <a:ext cx="1422333" cy="3161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10C19D-11D2-494C-9D67-AEADDCF9140A}"/>
              </a:ext>
            </a:extLst>
          </p:cNvPr>
          <p:cNvSpPr txBox="1"/>
          <p:nvPr/>
        </p:nvSpPr>
        <p:spPr>
          <a:xfrm>
            <a:off x="460469" y="2641997"/>
            <a:ext cx="16108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700" b="1" i="0" u="none" strike="noStrike" baseline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 tensor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87DE53-130B-4B41-BB98-7B8E75B780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230"/>
          <a:stretch/>
        </p:blipFill>
        <p:spPr>
          <a:xfrm>
            <a:off x="1909529" y="2589137"/>
            <a:ext cx="1712975" cy="62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ADC25E-0789-4013-B590-8BB79BB6A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09" y="3917671"/>
            <a:ext cx="2153341" cy="365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246508-06A5-4BCF-B262-ABEFE968D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809" y="4592515"/>
            <a:ext cx="1918831" cy="36512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EC31252-F047-431F-B0B4-E25BE7DBD6F9}"/>
              </a:ext>
            </a:extLst>
          </p:cNvPr>
          <p:cNvSpPr txBox="1"/>
          <p:nvPr/>
        </p:nvSpPr>
        <p:spPr>
          <a:xfrm>
            <a:off x="2785108" y="3917671"/>
            <a:ext cx="2887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osition of the Dirac points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6818803-E50B-443A-8CFF-DC81A50D6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68" y="5188102"/>
            <a:ext cx="2514177" cy="3439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8AEFDD4-BD1E-4486-9E40-538DBB5E1EB6}"/>
              </a:ext>
            </a:extLst>
          </p:cNvPr>
          <p:cNvSpPr txBox="1"/>
          <p:nvPr/>
        </p:nvSpPr>
        <p:spPr>
          <a:xfrm>
            <a:off x="3127493" y="5156913"/>
            <a:ext cx="2634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ffective gauge field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48B2AFF-9913-4ECB-ABC4-092EA958C105}"/>
                  </a:ext>
                </a:extLst>
              </p:cNvPr>
              <p:cNvSpPr txBox="1"/>
              <p:nvPr/>
            </p:nvSpPr>
            <p:spPr>
              <a:xfrm>
                <a:off x="518083" y="5733757"/>
                <a:ext cx="56175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8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graphene,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lattice parameter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8B2AFF-9913-4ECB-ABC4-092EA958C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83" y="5733757"/>
                <a:ext cx="5617517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326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5">
            <a:extLst>
              <a:ext uri="{FF2B5EF4-FFF2-40B4-BE49-F238E27FC236}">
                <a16:creationId xmlns:a16="http://schemas.microsoft.com/office/drawing/2014/main" id="{B610C19D-11D2-494C-9D67-AEADDCF9140A}"/>
              </a:ext>
            </a:extLst>
          </p:cNvPr>
          <p:cNvSpPr txBox="1"/>
          <p:nvPr/>
        </p:nvSpPr>
        <p:spPr>
          <a:xfrm>
            <a:off x="341684" y="2096680"/>
            <a:ext cx="291611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7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700" b="1" i="0" u="none" strike="noStrike" baseline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otal deformation tensor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B610C19D-11D2-494C-9D67-AEADDCF9140A}"/>
              </a:ext>
            </a:extLst>
          </p:cNvPr>
          <p:cNvSpPr txBox="1"/>
          <p:nvPr/>
        </p:nvSpPr>
        <p:spPr>
          <a:xfrm>
            <a:off x="455534" y="3310233"/>
            <a:ext cx="2716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small-angle rotation matrix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7">
            <a:extLst>
              <a:ext uri="{FF2B5EF4-FFF2-40B4-BE49-F238E27FC236}">
                <a16:creationId xmlns:a16="http://schemas.microsoft.com/office/drawing/2014/main" id="{6C87DE53-130B-4B41-BB98-7B8E75B780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94" r="1031"/>
          <a:stretch/>
        </p:blipFill>
        <p:spPr>
          <a:xfrm>
            <a:off x="3380720" y="3179450"/>
            <a:ext cx="1735136" cy="6244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C626556-00FF-44D1-A9BD-D5ED5A622DEA}"/>
              </a:ext>
            </a:extLst>
          </p:cNvPr>
          <p:cNvSpPr txBox="1"/>
          <p:nvPr/>
        </p:nvSpPr>
        <p:spPr>
          <a:xfrm>
            <a:off x="2766016" y="4532307"/>
            <a:ext cx="3653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Dirac point of the undeformed layer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9" y="1267098"/>
            <a:ext cx="3537988" cy="626690"/>
          </a:xfrm>
          <a:prstGeom prst="rect">
            <a:avLst/>
          </a:prstGeom>
        </p:spPr>
      </p:pic>
      <p:sp>
        <p:nvSpPr>
          <p:cNvPr id="31" name="TextBox 45">
            <a:extLst>
              <a:ext uri="{FF2B5EF4-FFF2-40B4-BE49-F238E27FC236}">
                <a16:creationId xmlns:a16="http://schemas.microsoft.com/office/drawing/2014/main" id="{648B2AFF-9913-4ECB-ABC4-092EA958C105}"/>
              </a:ext>
            </a:extLst>
          </p:cNvPr>
          <p:cNvSpPr txBox="1"/>
          <p:nvPr/>
        </p:nvSpPr>
        <p:spPr>
          <a:xfrm>
            <a:off x="6353949" y="1444442"/>
            <a:ext cx="198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517501" y="452958"/>
            <a:ext cx="4854059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continuum model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135D1-0827-422E-B12C-5DF31277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66</a:t>
            </a:fld>
            <a:endParaRPr lang="fr-FR"/>
          </a:p>
        </p:txBody>
      </p:sp>
      <p:sp>
        <p:nvSpPr>
          <p:cNvPr id="38" name="Footer Placeholder 1">
            <a:extLst>
              <a:ext uri="{FF2B5EF4-FFF2-40B4-BE49-F238E27FC236}">
                <a16:creationId xmlns:a16="http://schemas.microsoft.com/office/drawing/2014/main" id="{549864EC-368C-4CC7-81B7-974464ED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41615141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5FC597E-611D-45A4-A278-7AA85588F172}"/>
              </a:ext>
            </a:extLst>
          </p:cNvPr>
          <p:cNvSpPr txBox="1"/>
          <p:nvPr/>
        </p:nvSpPr>
        <p:spPr>
          <a:xfrm>
            <a:off x="446167" y="1147669"/>
            <a:ext cx="5351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ayers 1 and 2 are rotated and strained oppositely 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preserve the orientation of the moiré Brillouin zone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26F59-C46D-429A-9574-731980F9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251" y="527018"/>
            <a:ext cx="3093831" cy="17911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79B469-D169-419D-8DE1-8238980CD8FC}"/>
              </a:ext>
            </a:extLst>
          </p:cNvPr>
          <p:cNvSpPr txBox="1"/>
          <p:nvPr/>
        </p:nvSpPr>
        <p:spPr>
          <a:xfrm>
            <a:off x="6069278" y="2229165"/>
            <a:ext cx="2947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D. E. Parker</a:t>
            </a:r>
            <a:r>
              <a:rPr lang="en-US" sz="1200" dirty="0">
                <a:solidFill>
                  <a:srgbClr val="222222"/>
                </a:solidFill>
                <a:latin typeface="Source Sans Pro" panose="020B0503030403020204" pitchFamily="34" charset="0"/>
              </a:rPr>
              <a:t> et al. </a:t>
            </a:r>
            <a:r>
              <a:rPr lang="en-US" sz="1200" b="1" i="0" u="none" strike="noStrike" dirty="0">
                <a:solidFill>
                  <a:srgbClr val="3D0959"/>
                </a:solidFill>
                <a:effectLst/>
                <a:latin typeface="Source Sans Pro" panose="020B0503030403020204" pitchFamily="34" charset="0"/>
                <a:hlinkClick r:id="rId3"/>
              </a:rPr>
              <a:t>Phys. Rev. Lett. 127, 027601 (2021)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353956-4CA3-4254-B229-6E5BD92C1B45}"/>
              </a:ext>
            </a:extLst>
          </p:cNvPr>
          <p:cNvSpPr txBox="1"/>
          <p:nvPr/>
        </p:nvSpPr>
        <p:spPr>
          <a:xfrm>
            <a:off x="165860" y="779174"/>
            <a:ext cx="1671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eterostrain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5A5E35-20FD-456A-9483-471A13D0DB3D}"/>
              </a:ext>
            </a:extLst>
          </p:cNvPr>
          <p:cNvSpPr txBox="1"/>
          <p:nvPr/>
        </p:nvSpPr>
        <p:spPr>
          <a:xfrm>
            <a:off x="405437" y="2261897"/>
            <a:ext cx="402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Bistritzer</a:t>
            </a:r>
            <a:r>
              <a:rPr lang="en-US" sz="1800" b="1" i="0" u="none" strike="noStrike" baseline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MacDonald approach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536EDFA-4BB1-4EE3-9671-9700C9C7D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516" y="2883375"/>
            <a:ext cx="2107120" cy="18038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C63CE31-84B6-41AC-89D2-5560CFBEE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60"/>
          <a:stretch/>
        </p:blipFill>
        <p:spPr>
          <a:xfrm>
            <a:off x="6904425" y="2875574"/>
            <a:ext cx="2239575" cy="181163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81863E3-D97F-4F66-A71A-4906EF16B7B9}"/>
              </a:ext>
            </a:extLst>
          </p:cNvPr>
          <p:cNvSpPr txBox="1"/>
          <p:nvPr/>
        </p:nvSpPr>
        <p:spPr>
          <a:xfrm>
            <a:off x="6916733" y="4778339"/>
            <a:ext cx="22964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et al. PRB 100, 035448 (2019)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29" y="2857128"/>
            <a:ext cx="3639058" cy="11717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1" y="4202372"/>
            <a:ext cx="3581900" cy="6382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6" y="4878581"/>
            <a:ext cx="6001588" cy="6382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7" y="5467853"/>
            <a:ext cx="5382376" cy="5144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32" y="5995154"/>
            <a:ext cx="1409897" cy="4572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61" y="1840828"/>
            <a:ext cx="1352739" cy="314369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517501" y="452958"/>
            <a:ext cx="4854059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continuum model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F7F2A9-B481-4D82-AB36-E6285230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67</a:t>
            </a:fld>
            <a:endParaRPr lang="fr-FR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B44CA15B-EC5D-4830-89E2-677E8630A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5746811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24" y="2162792"/>
            <a:ext cx="6611751" cy="2681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56ABA6D-44CA-4F3F-828D-5FC3E50C47B7}"/>
              </a:ext>
            </a:extLst>
          </p:cNvPr>
          <p:cNvSpPr txBox="1"/>
          <p:nvPr/>
        </p:nvSpPr>
        <p:spPr>
          <a:xfrm>
            <a:off x="171247" y="820077"/>
            <a:ext cx="4596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Bistritzer</a:t>
            </a:r>
            <a:r>
              <a:rPr lang="en-US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MacDonald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CC05F7E-AE67-4410-84E9-AF2034E971D4}"/>
                  </a:ext>
                </a:extLst>
              </p:cNvPr>
              <p:cNvSpPr txBox="1"/>
              <p:nvPr/>
            </p:nvSpPr>
            <p:spPr>
              <a:xfrm>
                <a:off x="661480" y="4990138"/>
                <a:ext cx="7821040" cy="923330"/>
              </a:xfrm>
              <a:prstGeom prst="rect">
                <a:avLst/>
              </a:prstGeom>
              <a:noFill/>
              <a:ln>
                <a:solidFill>
                  <a:srgbClr val="CC006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800" b="0" i="0" u="none" strike="noStrike" baseline="0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latness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low-energy bands can be </a:t>
                </a:r>
                <a:r>
                  <a:rPr lang="en-US" sz="1800" b="0" i="0" u="none" strike="noStrike" baseline="0" dirty="0">
                    <a:solidFill>
                      <a:srgbClr val="CC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selectively tuned by the strain 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along the moiré BZ directions by choosing,</a:t>
                </a:r>
                <a:r>
                  <a:rPr lang="en-US" sz="1800" b="0" i="0" u="none" strike="noStrik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a given twist angle </a:t>
                </a:r>
                <a14:m>
                  <m:oMath xmlns:m="http://schemas.openxmlformats.org/officeDocument/2006/math"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strain value at which the corresponding effective velocity vanishes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CC05F7E-AE67-4410-84E9-AF2034E9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80" y="4990138"/>
                <a:ext cx="7821040" cy="923330"/>
              </a:xfrm>
              <a:prstGeom prst="rect">
                <a:avLst/>
              </a:prstGeom>
              <a:blipFill rotWithShape="0">
                <a:blip r:embed="rId3"/>
                <a:stretch>
                  <a:fillRect t="-3268" b="-9150"/>
                </a:stretch>
              </a:blipFill>
              <a:ln>
                <a:solidFill>
                  <a:srgbClr val="CC0066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5">
            <a:extLst>
              <a:ext uri="{FF2B5EF4-FFF2-40B4-BE49-F238E27FC236}">
                <a16:creationId xmlns:a16="http://schemas.microsoft.com/office/drawing/2014/main" id="{1E5A5E35-20FD-456A-9483-471A13D0DB3D}"/>
              </a:ext>
            </a:extLst>
          </p:cNvPr>
          <p:cNvSpPr txBox="1"/>
          <p:nvPr/>
        </p:nvSpPr>
        <p:spPr>
          <a:xfrm>
            <a:off x="389615" y="2042235"/>
            <a:ext cx="402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Renormalized Dirac velocities</a:t>
            </a:r>
            <a:endParaRPr lang="en-US" sz="1800" b="1" i="0" u="none" strike="noStrike" baseline="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517501" y="452958"/>
            <a:ext cx="4854059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continuum model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27" y="1342040"/>
            <a:ext cx="6716062" cy="6763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EE21F3-E869-4708-8A47-F4B7B41B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68</a:t>
            </a:fld>
            <a:endParaRPr lang="fr-FR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93FDC567-BAE6-4504-B639-9EB72AA3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749734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5"/>
          <a:stretch/>
        </p:blipFill>
        <p:spPr>
          <a:xfrm>
            <a:off x="288526" y="4230338"/>
            <a:ext cx="5602198" cy="250203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14AB29C-8545-482C-85F5-E6D74856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73" y="5200113"/>
            <a:ext cx="990294" cy="27146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A116AB5-B59C-4A05-A017-1FE5B630D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992" y="6029042"/>
            <a:ext cx="1219200" cy="295275"/>
          </a:xfrm>
          <a:prstGeom prst="rect">
            <a:avLst/>
          </a:prstGeom>
          <a:ln>
            <a:solidFill>
              <a:srgbClr val="CC0066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5"/>
          <a:stretch/>
        </p:blipFill>
        <p:spPr>
          <a:xfrm>
            <a:off x="308483" y="1390553"/>
            <a:ext cx="5602198" cy="2407285"/>
          </a:xfrm>
          <a:prstGeom prst="rect">
            <a:avLst/>
          </a:prstGeom>
        </p:spPr>
      </p:pic>
      <p:pic>
        <p:nvPicPr>
          <p:cNvPr id="27" name="Picture 40">
            <a:extLst>
              <a:ext uri="{FF2B5EF4-FFF2-40B4-BE49-F238E27FC236}">
                <a16:creationId xmlns:a16="http://schemas.microsoft.com/office/drawing/2014/main" id="{7D876A43-8BBE-44F2-84E3-4B087330778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02199" y="1688877"/>
            <a:ext cx="704065" cy="235747"/>
          </a:xfrm>
          <a:prstGeom prst="rect">
            <a:avLst/>
          </a:prstGeom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33D76C0E-F394-4AEA-BB77-D0D43AEFC26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41863" y="1744682"/>
            <a:ext cx="567546" cy="230043"/>
          </a:xfrm>
          <a:prstGeom prst="rect">
            <a:avLst/>
          </a:prstGeom>
        </p:spPr>
      </p:pic>
      <p:pic>
        <p:nvPicPr>
          <p:cNvPr id="30" name="Picture 45">
            <a:extLst>
              <a:ext uri="{FF2B5EF4-FFF2-40B4-BE49-F238E27FC236}">
                <a16:creationId xmlns:a16="http://schemas.microsoft.com/office/drawing/2014/main" id="{6E311A19-CF0B-4901-88B7-B4BF546A1E9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8432" y="4376317"/>
            <a:ext cx="752621" cy="235747"/>
          </a:xfrm>
          <a:prstGeom prst="rect">
            <a:avLst/>
          </a:prstGeom>
        </p:spPr>
      </p:pic>
      <p:pic>
        <p:nvPicPr>
          <p:cNvPr id="32" name="Picture 47">
            <a:extLst>
              <a:ext uri="{FF2B5EF4-FFF2-40B4-BE49-F238E27FC236}">
                <a16:creationId xmlns:a16="http://schemas.microsoft.com/office/drawing/2014/main" id="{6D9558A1-A786-490A-9D78-D5688793BB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08660" y="4370055"/>
            <a:ext cx="600749" cy="290194"/>
          </a:xfrm>
          <a:prstGeom prst="rect">
            <a:avLst/>
          </a:prstGeom>
        </p:spPr>
      </p:pic>
      <p:sp>
        <p:nvSpPr>
          <p:cNvPr id="33" name="TextBox 33">
            <a:extLst>
              <a:ext uri="{FF2B5EF4-FFF2-40B4-BE49-F238E27FC236}">
                <a16:creationId xmlns:a16="http://schemas.microsoft.com/office/drawing/2014/main" id="{D56ABA6D-44CA-4F3F-828D-5FC3E50C47B7}"/>
              </a:ext>
            </a:extLst>
          </p:cNvPr>
          <p:cNvSpPr txBox="1"/>
          <p:nvPr/>
        </p:nvSpPr>
        <p:spPr>
          <a:xfrm>
            <a:off x="176141" y="834937"/>
            <a:ext cx="4596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 and numerical results</a:t>
            </a:r>
          </a:p>
        </p:txBody>
      </p:sp>
      <p:grpSp>
        <p:nvGrpSpPr>
          <p:cNvPr id="34" name="Group 38">
            <a:extLst>
              <a:ext uri="{FF2B5EF4-FFF2-40B4-BE49-F238E27FC236}">
                <a16:creationId xmlns:a16="http://schemas.microsoft.com/office/drawing/2014/main" id="{D42A56CB-3335-4EBD-9826-CE3865161447}"/>
              </a:ext>
            </a:extLst>
          </p:cNvPr>
          <p:cNvGrpSpPr/>
          <p:nvPr/>
        </p:nvGrpSpPr>
        <p:grpSpPr>
          <a:xfrm>
            <a:off x="2752696" y="1165968"/>
            <a:ext cx="856475" cy="3194084"/>
            <a:chOff x="-3121541" y="865746"/>
            <a:chExt cx="856475" cy="3194084"/>
          </a:xfrm>
        </p:grpSpPr>
        <p:pic>
          <p:nvPicPr>
            <p:cNvPr id="35" name="Picture 35">
              <a:extLst>
                <a:ext uri="{FF2B5EF4-FFF2-40B4-BE49-F238E27FC236}">
                  <a16:creationId xmlns:a16="http://schemas.microsoft.com/office/drawing/2014/main" id="{02EABCDF-08CA-4E14-BB73-2EF42A709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121541" y="865746"/>
              <a:ext cx="856475" cy="368071"/>
            </a:xfrm>
            <a:prstGeom prst="rect">
              <a:avLst/>
            </a:prstGeom>
          </p:spPr>
        </p:pic>
        <p:pic>
          <p:nvPicPr>
            <p:cNvPr id="37" name="Picture 37">
              <a:extLst>
                <a:ext uri="{FF2B5EF4-FFF2-40B4-BE49-F238E27FC236}">
                  <a16:creationId xmlns:a16="http://schemas.microsoft.com/office/drawing/2014/main" id="{BF6DBDFC-3189-4E7D-ACCD-4BA912C5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121541" y="3727646"/>
              <a:ext cx="856475" cy="33218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8F19C38-5CBD-463A-A7A4-1E12019F4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1846" y="595591"/>
            <a:ext cx="1668254" cy="122195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09506C-38EC-448F-8548-0E81B6F83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4658" y="4014439"/>
            <a:ext cx="1219459" cy="3806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28DDB53-87A0-434B-A57D-A44D8804B9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6229" y="4450348"/>
            <a:ext cx="2895776" cy="65123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8482F73-E00D-4973-B0AD-30037294A5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88216" y="5611012"/>
            <a:ext cx="2352246" cy="238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25112"/>
          <a:stretch/>
        </p:blipFill>
        <p:spPr>
          <a:xfrm>
            <a:off x="6534865" y="972388"/>
            <a:ext cx="2564791" cy="279988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7C1C5B5-495F-46C4-9DAD-F1FED466E196}"/>
              </a:ext>
            </a:extLst>
          </p:cNvPr>
          <p:cNvSpPr txBox="1"/>
          <p:nvPr/>
        </p:nvSpPr>
        <p:spPr>
          <a:xfrm>
            <a:off x="7318192" y="766614"/>
            <a:ext cx="126181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u="none" strike="noStrike" baseline="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umerics</a:t>
            </a:r>
            <a:endParaRPr lang="en-US" sz="1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ED68949-49BE-431D-B4BC-2CDF53CD61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3014" y="3464399"/>
            <a:ext cx="1860382" cy="45022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5288FCA-AC30-4097-ABB8-D1BC58B3A13D}"/>
              </a:ext>
            </a:extLst>
          </p:cNvPr>
          <p:cNvSpPr txBox="1"/>
          <p:nvPr/>
        </p:nvSpPr>
        <p:spPr>
          <a:xfrm>
            <a:off x="5488368" y="3093811"/>
            <a:ext cx="130794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u="none" strike="noStrike" baseline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</a:t>
            </a:r>
            <a:endParaRPr lang="en-US" sz="1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517501" y="452958"/>
            <a:ext cx="4854059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continuum model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3901C-88D4-4EFD-B33A-C95CEC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69</a:t>
            </a:fld>
            <a:endParaRPr lang="fr-FR"/>
          </a:p>
        </p:txBody>
      </p:sp>
      <p:sp>
        <p:nvSpPr>
          <p:cNvPr id="38" name="Footer Placeholder 1">
            <a:extLst>
              <a:ext uri="{FF2B5EF4-FFF2-40B4-BE49-F238E27FC236}">
                <a16:creationId xmlns:a16="http://schemas.microsoft.com/office/drawing/2014/main" id="{C12A7B79-B9D1-4D07-BB84-10FE6908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660253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2"/>
          <p:cNvSpPr/>
          <p:nvPr/>
        </p:nvSpPr>
        <p:spPr>
          <a:xfrm>
            <a:off x="0" y="740428"/>
            <a:ext cx="4687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Edge states: chiral, helical,… anti-chiral </a:t>
            </a:r>
            <a:endParaRPr lang="en-US" sz="1800" b="0" strike="noStrike" spc="-1" dirty="0">
              <a:solidFill>
                <a:srgbClr val="CC00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4"/>
          <p:cNvSpPr/>
          <p:nvPr/>
        </p:nvSpPr>
        <p:spPr>
          <a:xfrm>
            <a:off x="6451202" y="3969954"/>
            <a:ext cx="2057040" cy="6413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5"/>
          <p:cNvSpPr/>
          <p:nvPr/>
        </p:nvSpPr>
        <p:spPr>
          <a:xfrm>
            <a:off x="372805" y="5391919"/>
            <a:ext cx="2209357" cy="6462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4F48EEBC-9E73-0F38-A801-705725A90F86}"/>
              </a:ext>
            </a:extLst>
          </p:cNvPr>
          <p:cNvSpPr/>
          <p:nvPr/>
        </p:nvSpPr>
        <p:spPr>
          <a:xfrm>
            <a:off x="191520" y="430020"/>
            <a:ext cx="4687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C27DF-DAA2-D45E-92FB-EB8093D9C244}"/>
              </a:ext>
            </a:extLst>
          </p:cNvPr>
          <p:cNvSpPr txBox="1"/>
          <p:nvPr/>
        </p:nvSpPr>
        <p:spPr>
          <a:xfrm>
            <a:off x="372805" y="6195166"/>
            <a:ext cx="7603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my thesis: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focus on the </a:t>
            </a:r>
            <a:r>
              <a:rPr lang="en-US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Haldane and the modified Haldane models</a:t>
            </a:r>
            <a:endParaRPr lang="en-US" sz="2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DF9DBF4C-CA95-497C-BAC2-47C14EACA819}"/>
              </a:ext>
            </a:extLst>
          </p:cNvPr>
          <p:cNvSpPr txBox="1"/>
          <p:nvPr/>
        </p:nvSpPr>
        <p:spPr>
          <a:xfrm>
            <a:off x="0" y="359548"/>
            <a:ext cx="4596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model: extensions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769EBED-991F-2A59-5116-C30CC5323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047155"/>
              </p:ext>
            </p:extLst>
          </p:nvPr>
        </p:nvGraphicFramePr>
        <p:xfrm>
          <a:off x="331807" y="1349650"/>
          <a:ext cx="8242038" cy="47501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7346">
                  <a:extLst>
                    <a:ext uri="{9D8B030D-6E8A-4147-A177-3AD203B41FA5}">
                      <a16:colId xmlns:a16="http://schemas.microsoft.com/office/drawing/2014/main" val="3380778666"/>
                    </a:ext>
                  </a:extLst>
                </a:gridCol>
                <a:gridCol w="2747346">
                  <a:extLst>
                    <a:ext uri="{9D8B030D-6E8A-4147-A177-3AD203B41FA5}">
                      <a16:colId xmlns:a16="http://schemas.microsoft.com/office/drawing/2014/main" val="799654848"/>
                    </a:ext>
                  </a:extLst>
                </a:gridCol>
                <a:gridCol w="2747346">
                  <a:extLst>
                    <a:ext uri="{9D8B030D-6E8A-4147-A177-3AD203B41FA5}">
                      <a16:colId xmlns:a16="http://schemas.microsoft.com/office/drawing/2014/main" val="1774298244"/>
                    </a:ext>
                  </a:extLst>
                </a:gridCol>
              </a:tblGrid>
              <a:tr h="147313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85668"/>
                  </a:ext>
                </a:extLst>
              </a:tr>
              <a:tr h="13598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Haldane model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(1988)</a:t>
                      </a:r>
                      <a:endParaRPr lang="en-US" sz="1600" b="1" strike="noStrike" spc="-1" dirty="0">
                        <a:solidFill>
                          <a:srgbClr val="CC0066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spc="-1" dirty="0" err="1">
                          <a:solidFill>
                            <a:srgbClr val="CC006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Chern</a:t>
                      </a:r>
                      <a:r>
                        <a:rPr lang="en-US" sz="1800" b="1" strike="noStrike" spc="-1" dirty="0">
                          <a:solidFill>
                            <a:srgbClr val="CC006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insulator</a:t>
                      </a:r>
                      <a:endParaRPr lang="en-US" b="1" strike="noStrike" spc="-1" dirty="0"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pc="-1" dirty="0"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Quantum spin Hall effect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Spin-copies of the Haldane model</a:t>
                      </a:r>
                      <a:endParaRPr lang="en-US" sz="1800" strike="noStrike" spc="-1" dirty="0"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Kane and Mele  </a:t>
                      </a:r>
                      <a:r>
                        <a:rPr lang="en-US" sz="16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spc="-1" dirty="0">
                          <a:solidFill>
                            <a:srgbClr val="CC006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Topological insulator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Modified Haldane model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Colomés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Franz,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(2018)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CC006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Semi-metal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CC006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about its topology?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027265"/>
                  </a:ext>
                </a:extLst>
              </a:tr>
              <a:tr h="8182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broken TRS</a:t>
                      </a:r>
                      <a:endParaRPr lang="en-US" sz="1800" b="1" strike="noStrike" spc="-1" dirty="0"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invariant under TRS</a:t>
                      </a:r>
                      <a:endParaRPr lang="en-US" sz="1800" b="1" strike="noStrike" spc="-1" dirty="0"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broken TRS</a:t>
                      </a:r>
                      <a:endParaRPr lang="en-US" sz="1800" b="1" strike="noStrike" spc="-1" dirty="0"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524178"/>
                  </a:ext>
                </a:extLst>
              </a:tr>
              <a:tr h="8182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Protected edge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Protected edge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 question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Are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antichiral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edge states robust against disorder?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7272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4539BE9-249F-A9ED-1DFC-EB58F650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04" y="1502253"/>
            <a:ext cx="2543530" cy="12765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D9600-36D2-6801-9649-97A875C95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65" y="1526207"/>
            <a:ext cx="2690722" cy="1390844"/>
          </a:xfrm>
          <a:prstGeom prst="rect">
            <a:avLst/>
          </a:prstGeom>
        </p:spPr>
      </p:pic>
      <p:pic>
        <p:nvPicPr>
          <p:cNvPr id="15" name="Image 10">
            <a:extLst>
              <a:ext uri="{FF2B5EF4-FFF2-40B4-BE49-F238E27FC236}">
                <a16:creationId xmlns:a16="http://schemas.microsoft.com/office/drawing/2014/main" id="{20151C12-3E09-83F1-4CD0-3BF0153C2B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901986" y="1390477"/>
            <a:ext cx="2568060" cy="150008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BEB098-28D1-B414-36ED-8A46A4FF13EE}"/>
              </a:ext>
            </a:extLst>
          </p:cNvPr>
          <p:cNvSpPr/>
          <p:nvPr/>
        </p:nvSpPr>
        <p:spPr>
          <a:xfrm>
            <a:off x="331807" y="1349650"/>
            <a:ext cx="2710055" cy="4750178"/>
          </a:xfrm>
          <a:prstGeom prst="rect">
            <a:avLst/>
          </a:prstGeom>
          <a:solidFill>
            <a:srgbClr val="FFFFC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0FC40-9B43-9101-C93B-6283DB14913C}"/>
              </a:ext>
            </a:extLst>
          </p:cNvPr>
          <p:cNvSpPr/>
          <p:nvPr/>
        </p:nvSpPr>
        <p:spPr>
          <a:xfrm>
            <a:off x="5830988" y="1349650"/>
            <a:ext cx="2710055" cy="4750178"/>
          </a:xfrm>
          <a:prstGeom prst="rect">
            <a:avLst/>
          </a:prstGeom>
          <a:solidFill>
            <a:srgbClr val="FFFFC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642B361D-2771-4FB2-B274-64E553674938}"/>
              </a:ext>
            </a:extLst>
          </p:cNvPr>
          <p:cNvSpPr/>
          <p:nvPr/>
        </p:nvSpPr>
        <p:spPr>
          <a:xfrm>
            <a:off x="0" y="-19223"/>
            <a:ext cx="9143640" cy="4560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Motivation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6B70-FECA-46BE-88B6-46C3F2FA4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</a:t>
            </a:fld>
            <a:endParaRPr lang="fr-FR"/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D2471179-9B97-4EBA-95AA-D4B3BA3A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414355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A5288FCA-AC30-4097-ABB8-D1BC58B3A13D}"/>
              </a:ext>
            </a:extLst>
          </p:cNvPr>
          <p:cNvSpPr txBox="1"/>
          <p:nvPr/>
        </p:nvSpPr>
        <p:spPr>
          <a:xfrm>
            <a:off x="111288" y="3182836"/>
            <a:ext cx="458636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analytical and numerical results: uniaxial strain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8C4B83A-B71F-45CE-81D9-A9F2A4D5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19" y="4613738"/>
            <a:ext cx="6014276" cy="662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F83415-7FA3-44E0-8FBC-5CBA622DE679}"/>
                  </a:ext>
                </a:extLst>
              </p:cNvPr>
              <p:cNvSpPr txBox="1"/>
              <p:nvPr/>
            </p:nvSpPr>
            <p:spPr>
              <a:xfrm>
                <a:off x="171795" y="5724711"/>
                <a:ext cx="812604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a uniaxial strain of </a:t>
                </a:r>
                <a14:m>
                  <m:oMath xmlns:m="http://schemas.openxmlformats.org/officeDocument/2006/math">
                    <m:r>
                      <a:rPr lang="en-US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fr-FR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=0.6%</m:t>
                    </m:r>
                  </m:oMath>
                </a14:m>
                <a:r>
                  <a:rPr lang="en-US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applied along the direction ϕ = 30◦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corrections to the Dirac velocities reach </a:t>
                </a:r>
                <a14:m>
                  <m:oMath xmlns:m="http://schemas.openxmlformats.org/officeDocument/2006/math">
                    <m:r>
                      <a:rPr lang="en-US" sz="1800" b="0" i="1" u="none" strike="noStrike" baseline="0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±0.13</m:t>
                    </m:r>
                    <m:sSub>
                      <m:sSubPr>
                        <m:ctrlPr>
                          <a:rPr lang="en-US" sz="1800" b="0" i="1" u="none" strike="noStrike" baseline="0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u="none" strike="noStrike" baseline="0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800" b="0" i="1" u="none" strike="noStrike" baseline="0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1800" b="0" i="0" u="none" strike="noStrike" baseline="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F83415-7FA3-44E0-8FBC-5CBA622DE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5" y="5724711"/>
                <a:ext cx="8126043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00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6D2F1AE-36EE-474D-874D-71FC2A9DE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233" y="876558"/>
            <a:ext cx="5875083" cy="20549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78BE76E-917A-4F2C-97EE-2D313BB0BC2C}"/>
                  </a:ext>
                </a:extLst>
              </p:cNvPr>
              <p:cNvSpPr txBox="1"/>
              <p:nvPr/>
            </p:nvSpPr>
            <p:spPr>
              <a:xfrm>
                <a:off x="330763" y="3779763"/>
                <a:ext cx="1682863" cy="385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p>
                    </m:sSubSup>
                    <m:r>
                      <a:rPr lang="el-GR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-Roman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78BE76E-917A-4F2C-97EE-2D313BB0B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63" y="3779763"/>
                <a:ext cx="1682863" cy="38593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CD643499-F4E3-4F09-844D-9605F8714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073869"/>
            <a:ext cx="4256255" cy="8019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7195A1C-5C3C-47EF-9076-CFF4FDABCD08}"/>
                  </a:ext>
                </a:extLst>
              </p14:cNvPr>
              <p14:cNvContentPartPr/>
              <p14:nvPr/>
            </p14:nvContentPartPr>
            <p14:xfrm>
              <a:off x="7723455" y="943070"/>
              <a:ext cx="1040040" cy="49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7195A1C-5C3C-47EF-9076-CFF4FDABCD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33455" y="764365"/>
                <a:ext cx="1220040" cy="4070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FE84D1A-52C2-4D63-AA4E-AE8849F52814}"/>
                  </a:ext>
                </a:extLst>
              </p14:cNvPr>
              <p14:cNvContentPartPr/>
              <p14:nvPr/>
            </p14:nvContentPartPr>
            <p14:xfrm>
              <a:off x="4542495" y="1175990"/>
              <a:ext cx="4287240" cy="30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FE84D1A-52C2-4D63-AA4E-AE8849F528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52487" y="998108"/>
                <a:ext cx="4467255" cy="386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CC8B88-F739-4C5E-A8C5-DC00E5870DD4}"/>
                  </a:ext>
                </a:extLst>
              </p14:cNvPr>
              <p14:cNvContentPartPr/>
              <p14:nvPr/>
            </p14:nvContentPartPr>
            <p14:xfrm>
              <a:off x="3501735" y="1409990"/>
              <a:ext cx="1195920" cy="49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BCC8B88-F739-4C5E-A8C5-DC00E5870D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11762" y="1229990"/>
                <a:ext cx="1375866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367B114-E2C5-47B2-8F15-5564708E6612}"/>
                  </a:ext>
                </a:extLst>
              </p14:cNvPr>
              <p14:cNvContentPartPr/>
              <p14:nvPr/>
            </p14:nvContentPartPr>
            <p14:xfrm>
              <a:off x="5495775" y="1458590"/>
              <a:ext cx="787320" cy="30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367B114-E2C5-47B2-8F15-5564708E66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05775" y="1276447"/>
                <a:ext cx="967320" cy="39488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A300086-3E29-4826-BAE0-CD3078277B44}"/>
              </a:ext>
            </a:extLst>
          </p:cNvPr>
          <p:cNvSpPr txBox="1"/>
          <p:nvPr/>
        </p:nvSpPr>
        <p:spPr>
          <a:xfrm>
            <a:off x="208342" y="1150725"/>
            <a:ext cx="329339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et al., PRB 100, 035448 (2019)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6ABBC988-2670-43CB-97AB-D0D0B475AA31}"/>
              </a:ext>
            </a:extLst>
          </p:cNvPr>
          <p:cNvSpPr txBox="1"/>
          <p:nvPr/>
        </p:nvSpPr>
        <p:spPr>
          <a:xfrm>
            <a:off x="164823" y="800665"/>
            <a:ext cx="3923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existing data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517501" y="452958"/>
            <a:ext cx="4854059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continuum model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3E56E-E361-4366-82E9-CD86DAE9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70</a:t>
            </a:fld>
            <a:endParaRPr lang="fr-FR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F276763C-96A7-438D-B5B0-9AC67E7C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33414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3"/>
          <p:cNvSpPr/>
          <p:nvPr/>
        </p:nvSpPr>
        <p:spPr>
          <a:xfrm>
            <a:off x="372960" y="529409"/>
            <a:ext cx="20707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Take home message IV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958F9-0A2B-4EE7-ABAE-5E0B3F216B76}"/>
              </a:ext>
            </a:extLst>
          </p:cNvPr>
          <p:cNvSpPr/>
          <p:nvPr/>
        </p:nvSpPr>
        <p:spPr>
          <a:xfrm>
            <a:off x="814336" y="1715746"/>
            <a:ext cx="751532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Derive low-energy Hamiltonian of TBLG under a mechanical strain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Strain can be tuned to flatten the lowest-energy bands in TBLG </a:t>
            </a:r>
            <a:endParaRPr lang="fr-F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expressions to explain the interplay between strain and twist and to control the flatness of the moiré bands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FDD2E-0284-10BE-A256-2086B94D72C2}"/>
              </a:ext>
            </a:extLst>
          </p:cNvPr>
          <p:cNvSpPr txBox="1"/>
          <p:nvPr/>
        </p:nvSpPr>
        <p:spPr>
          <a:xfrm>
            <a:off x="1718148" y="4327073"/>
            <a:ext cx="5768502" cy="369332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 bands in TBLG are substantially dependent on  strain</a:t>
            </a:r>
            <a:endParaRPr lang="en-US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D439AE44-486A-0115-D303-752B216251A7}"/>
              </a:ext>
            </a:extLst>
          </p:cNvPr>
          <p:cNvSpPr txBox="1"/>
          <p:nvPr/>
        </p:nvSpPr>
        <p:spPr>
          <a:xfrm>
            <a:off x="476654" y="5878355"/>
            <a:ext cx="7169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Mannai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and S. Haddad, Phys. Rev. B 103, L201112 (2021)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96B3D8-4EF6-442E-9A2A-192F1927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71</a:t>
            </a:fld>
            <a:endParaRPr lang="fr-FR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2E2AA2C7-DE76-4826-8C03-C34CF14F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3325477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Outline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634320" y="1462680"/>
            <a:ext cx="7875000" cy="4228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Few words about graphene, Haldane and modified Haldane models 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</a:t>
            </a:r>
            <a:endParaRPr lang="en-US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n-NO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modified Haldane models </a:t>
            </a:r>
            <a:r>
              <a:rPr lang="en-US" b="1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under strain </a:t>
            </a:r>
            <a:endParaRPr lang="en-US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Bilayer modified Haldane: stacking versus topology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Interplay between strain and twist in twisted bilayer graphene (TBLG)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Summary &amp; Outlooks</a:t>
            </a:r>
            <a:endParaRPr lang="en-US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5AC81-B486-49F6-991A-13E020EA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72</a:t>
            </a:fld>
            <a:endParaRPr lang="fr-FR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F75AB0D-AA16-4A81-A255-2A763AF1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5036189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CustomShape 3"/>
          <p:cNvSpPr/>
          <p:nvPr/>
        </p:nvSpPr>
        <p:spPr>
          <a:xfrm>
            <a:off x="498843" y="1138047"/>
            <a:ext cx="8423640" cy="45667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Antichiral</a:t>
            </a: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edge modes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are </a:t>
            </a: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less robust against disorder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compared to the chiral ones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Topology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of the Haldane model </a:t>
            </a:r>
            <a:r>
              <a:rPr lang="en-US" sz="1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could be tuned by the strain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00240" lvl="2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topological phase can be turned into a trivial one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00240" lvl="2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transitions between phases, with different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Chern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numbers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Dispersion of the chiral and antichiral edge could be modified by the strain.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AB stacking of two modified Haldane model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with oppositely breaking TRS drives the system into a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Chern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insulator with C=2.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Two chiral channels emerge at the ribbon boundaries (zigzag/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armchiar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Mechanical strain is a key parameter to tune the flatness of the low energy bands of TBLG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F5AFB0-82C6-A716-D75F-5968AEED707D}"/>
                  </a:ext>
                </a:extLst>
              </p14:cNvPr>
              <p14:cNvContentPartPr/>
              <p14:nvPr/>
            </p14:nvContentPartPr>
            <p14:xfrm>
              <a:off x="816855" y="5505357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CF5AFB0-82C6-A716-D75F-5968AEED70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615" y="54931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C333D-D88B-4E7D-B1E8-68FDDCE6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73</a:t>
            </a:fld>
            <a:endParaRPr lang="fr-FR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2E3CAD0-600F-4986-A6EC-6B5BB6B3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7200612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6" r="-189" b="51576"/>
          <a:stretch/>
        </p:blipFill>
        <p:spPr>
          <a:xfrm>
            <a:off x="6047318" y="3454753"/>
            <a:ext cx="2565778" cy="25600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2" y="1326352"/>
            <a:ext cx="3639058" cy="11717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9" b="51576"/>
          <a:stretch/>
        </p:blipFill>
        <p:spPr>
          <a:xfrm>
            <a:off x="161769" y="3454753"/>
            <a:ext cx="2612906" cy="2560006"/>
          </a:xfrm>
          <a:prstGeom prst="rect">
            <a:avLst/>
          </a:prstGeom>
        </p:spPr>
      </p:pic>
      <p:sp>
        <p:nvSpPr>
          <p:cNvPr id="4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What should be next…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4"/>
          <p:cNvSpPr/>
          <p:nvPr/>
        </p:nvSpPr>
        <p:spPr>
          <a:xfrm>
            <a:off x="-120378" y="548305"/>
            <a:ext cx="5078880" cy="4500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Topology in TBLG: </a:t>
            </a:r>
            <a:r>
              <a:rPr lang="en-US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model in TBLG</a:t>
            </a:r>
          </a:p>
          <a:p>
            <a:pPr algn="ctr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5F28EB72-6239-73EF-C74D-27352C1A4B0C}"/>
              </a:ext>
            </a:extLst>
          </p:cNvPr>
          <p:cNvSpPr txBox="1"/>
          <p:nvPr/>
        </p:nvSpPr>
        <p:spPr>
          <a:xfrm>
            <a:off x="161769" y="1015960"/>
            <a:ext cx="173142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Continuum limit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F28EB72-6239-73EF-C74D-27352C1A4B0C}"/>
              </a:ext>
            </a:extLst>
          </p:cNvPr>
          <p:cNvSpPr txBox="1"/>
          <p:nvPr/>
        </p:nvSpPr>
        <p:spPr>
          <a:xfrm>
            <a:off x="6115050" y="5908556"/>
            <a:ext cx="276173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band + Dirac cone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F28EB72-6239-73EF-C74D-27352C1A4B0C}"/>
              </a:ext>
            </a:extLst>
          </p:cNvPr>
          <p:cNvSpPr txBox="1"/>
          <p:nvPr/>
        </p:nvSpPr>
        <p:spPr>
          <a:xfrm>
            <a:off x="754526" y="5830093"/>
            <a:ext cx="276173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band survives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51" y="1212400"/>
            <a:ext cx="3924848" cy="101931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2" y="2231717"/>
            <a:ext cx="2010056" cy="39058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17" y="2262902"/>
            <a:ext cx="1209844" cy="400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stomShape 2"/>
              <p:cNvSpPr/>
              <p:nvPr/>
            </p:nvSpPr>
            <p:spPr>
              <a:xfrm>
                <a:off x="477676" y="2794667"/>
                <a:ext cx="5243516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7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7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7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=0.1t,</a:t>
                </a:r>
                <a:r>
                  <a:rPr lang="el-GR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17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17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=1.08°</a:t>
                </a:r>
              </a:p>
            </p:txBody>
          </p:sp>
        </mc:Choice>
        <mc:Fallback xmlns="">
          <p:sp>
            <p:nvSpPr>
              <p:cNvPr id="17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76" y="2794667"/>
                <a:ext cx="5243516" cy="333720"/>
              </a:xfrm>
              <a:prstGeom prst="rect">
                <a:avLst/>
              </a:prstGeom>
              <a:blipFill rotWithShape="0">
                <a:blip r:embed="rId7"/>
                <a:stretch>
                  <a:fillRect t="-5455" b="-2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7" r="33372" b="51576"/>
          <a:stretch/>
        </p:blipFill>
        <p:spPr>
          <a:xfrm>
            <a:off x="3108473" y="3454753"/>
            <a:ext cx="2442949" cy="2560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stomShape 2"/>
              <p:cNvSpPr/>
              <p:nvPr/>
            </p:nvSpPr>
            <p:spPr>
              <a:xfrm>
                <a:off x="5992726" y="3179554"/>
                <a:ext cx="3260455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fr-FR" sz="1500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fr-FR" sz="1500" b="0" i="0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15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l-GR" sz="15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</a:t>
                </a:r>
                <a:r>
                  <a:rPr lang="en-US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500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sSub>
                      <m:sSubPr>
                        <m:ctrlPr>
                          <a:rPr lang="en-US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15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1500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500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150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726" y="3179554"/>
                <a:ext cx="3260455" cy="333720"/>
              </a:xfrm>
              <a:prstGeom prst="rect">
                <a:avLst/>
              </a:prstGeom>
              <a:blipFill rotWithShape="0">
                <a:blip r:embed="rId8"/>
                <a:stretch>
                  <a:fillRect b="-240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stomShape 2"/>
              <p:cNvSpPr/>
              <p:nvPr/>
            </p:nvSpPr>
            <p:spPr>
              <a:xfrm>
                <a:off x="3111508" y="3206850"/>
                <a:ext cx="2802990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15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1500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500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sSub>
                      <m:sSubPr>
                        <m:ctrlPr>
                          <a:rPr lang="en-US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50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508" y="3206850"/>
                <a:ext cx="2802990" cy="333720"/>
              </a:xfrm>
              <a:prstGeom prst="rect">
                <a:avLst/>
              </a:prstGeom>
              <a:blipFill rotWithShape="0">
                <a:blip r:embed="rId9"/>
                <a:stretch>
                  <a:fillRect b="-2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stomShape 2"/>
              <p:cNvSpPr/>
              <p:nvPr/>
            </p:nvSpPr>
            <p:spPr>
              <a:xfrm>
                <a:off x="477675" y="3206850"/>
                <a:ext cx="2429819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15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1500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500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150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75" y="3206850"/>
                <a:ext cx="2429819" cy="333720"/>
              </a:xfrm>
              <a:prstGeom prst="rect">
                <a:avLst/>
              </a:prstGeom>
              <a:blipFill rotWithShape="0">
                <a:blip r:embed="rId10"/>
                <a:stretch>
                  <a:fillRect b="-2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57D482-624B-48D8-A7F0-60A8D0A5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74</a:t>
            </a:fld>
            <a:endParaRPr lang="fr-FR"/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BAFF89F7-7C5E-4ACF-89E3-83E2B48C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9123863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What should be next…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2" r="47768"/>
          <a:stretch/>
        </p:blipFill>
        <p:spPr>
          <a:xfrm>
            <a:off x="41692" y="1748920"/>
            <a:ext cx="4328209" cy="392188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F28EB72-6239-73EF-C74D-27352C1A4B0C}"/>
              </a:ext>
            </a:extLst>
          </p:cNvPr>
          <p:cNvSpPr txBox="1"/>
          <p:nvPr/>
        </p:nvSpPr>
        <p:spPr>
          <a:xfrm>
            <a:off x="617130" y="845921"/>
            <a:ext cx="382274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Haldane model in TBLG nanoribbon</a:t>
            </a:r>
          </a:p>
        </p:txBody>
      </p:sp>
      <p:sp>
        <p:nvSpPr>
          <p:cNvPr id="15" name="CustomShape 4"/>
          <p:cNvSpPr/>
          <p:nvPr/>
        </p:nvSpPr>
        <p:spPr>
          <a:xfrm>
            <a:off x="47325" y="463360"/>
            <a:ext cx="3673805" cy="4500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Topology in TBLG</a:t>
            </a:r>
            <a:endParaRPr lang="en-US" b="0" strike="noStrike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5279C7E7-3A08-5AB7-B4DF-0273F44AC3F6}"/>
              </a:ext>
            </a:extLst>
          </p:cNvPr>
          <p:cNvSpPr txBox="1"/>
          <p:nvPr/>
        </p:nvSpPr>
        <p:spPr>
          <a:xfrm>
            <a:off x="13648" y="6044957"/>
            <a:ext cx="29743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Trambly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Laissardière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7A2B08D2-4F3E-4E9F-1762-BEC89025366C}"/>
              </a:ext>
            </a:extLst>
          </p:cNvPr>
          <p:cNvSpPr txBox="1"/>
          <p:nvPr/>
        </p:nvSpPr>
        <p:spPr>
          <a:xfrm>
            <a:off x="1436307" y="5621150"/>
            <a:ext cx="257002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 of chiral edge states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73" y="1560185"/>
            <a:ext cx="4328209" cy="4015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D98DB1-8110-9B4D-97F9-FDFE4C3D7249}"/>
              </a:ext>
            </a:extLst>
          </p:cNvPr>
          <p:cNvSpPr txBox="1"/>
          <p:nvPr/>
        </p:nvSpPr>
        <p:spPr>
          <a:xfrm>
            <a:off x="5015311" y="735444"/>
            <a:ext cx="382274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Haldane model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TBLG nanoribbon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stomShape 2"/>
              <p:cNvSpPr/>
              <p:nvPr/>
            </p:nvSpPr>
            <p:spPr>
              <a:xfrm>
                <a:off x="1082864" y="1432109"/>
                <a:ext cx="2429819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15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1500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150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64" y="1432109"/>
                <a:ext cx="2429819" cy="333720"/>
              </a:xfrm>
              <a:prstGeom prst="rect">
                <a:avLst/>
              </a:prstGeom>
              <a:blipFill rotWithShape="0">
                <a:blip r:embed="rId4"/>
                <a:stretch>
                  <a:fillRect l="-251" b="-2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stomShape 2"/>
              <p:cNvSpPr/>
              <p:nvPr/>
            </p:nvSpPr>
            <p:spPr>
              <a:xfrm>
                <a:off x="99562" y="1177293"/>
                <a:ext cx="5243516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7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7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7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=0.1t,</a:t>
                </a:r>
                <a:r>
                  <a:rPr lang="el-GR" sz="17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17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17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=1.08°</a:t>
                </a:r>
              </a:p>
            </p:txBody>
          </p:sp>
        </mc:Choice>
        <mc:Fallback xmlns="">
          <p:sp>
            <p:nvSpPr>
              <p:cNvPr id="18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62" y="1177293"/>
                <a:ext cx="5243516" cy="333720"/>
              </a:xfrm>
              <a:prstGeom prst="rect">
                <a:avLst/>
              </a:prstGeom>
              <a:blipFill rotWithShape="0">
                <a:blip r:embed="rId5"/>
                <a:stretch>
                  <a:fillRect t="-5455" b="-2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stomShape 2"/>
              <p:cNvSpPr/>
              <p:nvPr/>
            </p:nvSpPr>
            <p:spPr>
              <a:xfrm>
                <a:off x="5507014" y="1470069"/>
                <a:ext cx="2900007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l-GR" sz="15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15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5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15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l-G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fr-FR" sz="15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1500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150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014" y="1470069"/>
                <a:ext cx="2900007" cy="333720"/>
              </a:xfrm>
              <a:prstGeom prst="rect">
                <a:avLst/>
              </a:prstGeom>
              <a:blipFill rotWithShape="0">
                <a:blip r:embed="rId6"/>
                <a:stretch>
                  <a:fillRect b="-2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282FB-6E0E-404A-B1FA-1B00F5FF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75</a:t>
            </a:fld>
            <a:endParaRPr lang="fr-FR"/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A99B4A87-9763-42C6-A2AE-667F18E6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2256092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79B66475-E749-44B3-894C-E17C4C2DADBF}"/>
              </a:ext>
            </a:extLst>
          </p:cNvPr>
          <p:cNvSpPr txBox="1">
            <a:spLocks/>
          </p:cNvSpPr>
          <p:nvPr/>
        </p:nvSpPr>
        <p:spPr>
          <a:xfrm>
            <a:off x="1" y="-13647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Many thanks to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Jean-Noël FUCHS">
            <a:extLst>
              <a:ext uri="{FF2B5EF4-FFF2-40B4-BE49-F238E27FC236}">
                <a16:creationId xmlns:a16="http://schemas.microsoft.com/office/drawing/2014/main" id="{E8454CC8-F2D4-BD1D-792E-B65E6B72A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39" y="823567"/>
            <a:ext cx="1615725" cy="187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Y Cergy Paris Université">
            <a:extLst>
              <a:ext uri="{FF2B5EF4-FFF2-40B4-BE49-F238E27FC236}">
                <a16:creationId xmlns:a16="http://schemas.microsoft.com/office/drawing/2014/main" id="{0BA136BB-4B52-6908-B316-23720CF83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23" y="3764982"/>
            <a:ext cx="1615724" cy="199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279C7E7-3A08-5AB7-B4DF-0273F44AC3F6}"/>
              </a:ext>
            </a:extLst>
          </p:cNvPr>
          <p:cNvSpPr txBox="1"/>
          <p:nvPr/>
        </p:nvSpPr>
        <p:spPr>
          <a:xfrm>
            <a:off x="4246547" y="5754423"/>
            <a:ext cx="297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Trambly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Laissardière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Paris-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Cergy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48" y="770020"/>
            <a:ext cx="1649099" cy="1893725"/>
          </a:xfrm>
          <a:prstGeom prst="rect">
            <a:avLst/>
          </a:prstGeom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3248897" y="2807831"/>
            <a:ext cx="305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Eduardo V. Castro 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Faculty of Sciences of Porto,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Portugal</a:t>
            </a: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39485" y="5782579"/>
            <a:ext cx="305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Frédéric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Piéchon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Paris-Saclay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fr-FR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(Orsay group)</a:t>
            </a: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6302896" y="2769817"/>
            <a:ext cx="305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Jean-Noël FUCHS </a:t>
            </a:r>
          </a:p>
          <a:p>
            <a:pPr algn="ctr"/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Paris-Jussieu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fr-FR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(and Orsay group)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0D67BF-631F-6B7A-CD1E-C12CBA6D9409}"/>
              </a:ext>
            </a:extLst>
          </p:cNvPr>
          <p:cNvSpPr txBox="1"/>
          <p:nvPr/>
        </p:nvSpPr>
        <p:spPr>
          <a:xfrm>
            <a:off x="57700" y="322904"/>
            <a:ext cx="486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 err="1">
                <a:latin typeface="Times New Roman" pitchFamily="18" charset="0"/>
                <a:cs typeface="Times New Roman" pitchFamily="18" charset="0"/>
              </a:rPr>
              <a:t>Collaborators</a:t>
            </a:r>
            <a:endParaRPr lang="fr-FR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5B4144-21AE-B09A-23FA-8EECD9B7AA3E}"/>
              </a:ext>
            </a:extLst>
          </p:cNvPr>
          <p:cNvSpPr txBox="1"/>
          <p:nvPr/>
        </p:nvSpPr>
        <p:spPr>
          <a:xfrm>
            <a:off x="6571142" y="5018761"/>
            <a:ext cx="2597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Thank you for your attention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A4FAA-C9CB-4954-B133-AFCAECA4D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76</a:t>
            </a:fld>
            <a:endParaRPr lang="fr-FR"/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BF5B5BA6-4EF0-48DC-891E-AB59D349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518766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  <p:pic>
        <p:nvPicPr>
          <p:cNvPr id="29" name="Image 4">
            <a:extLst>
              <a:ext uri="{FF2B5EF4-FFF2-40B4-BE49-F238E27FC236}">
                <a16:creationId xmlns:a16="http://schemas.microsoft.com/office/drawing/2014/main" id="{5D2BE408-952B-4414-86B7-0FDA9CE2F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92" y="3835118"/>
            <a:ext cx="1615725" cy="1885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3C404F-80A4-443B-A2F2-E71C23767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2" y="803627"/>
            <a:ext cx="1644735" cy="1908957"/>
          </a:xfrm>
          <a:prstGeom prst="rect">
            <a:avLst/>
          </a:prstGeom>
        </p:spPr>
      </p:pic>
      <p:sp>
        <p:nvSpPr>
          <p:cNvPr id="32" name="Text Box 3">
            <a:extLst>
              <a:ext uri="{FF2B5EF4-FFF2-40B4-BE49-F238E27FC236}">
                <a16:creationId xmlns:a16="http://schemas.microsoft.com/office/drawing/2014/main" id="{4E3363D9-975F-4BEB-AF65-6F985E110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89" y="2799583"/>
            <a:ext cx="305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Sonia Haddad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Faculty of Sciences of Tunis,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(Supervisor)</a:t>
            </a:r>
          </a:p>
        </p:txBody>
      </p:sp>
    </p:spTree>
    <p:extLst>
      <p:ext uri="{BB962C8B-B14F-4D97-AF65-F5344CB8AC3E}">
        <p14:creationId xmlns:p14="http://schemas.microsoft.com/office/powerpoint/2010/main" val="18314823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DFEF0-04AC-4484-A13A-8CB967E37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2077D-058E-4B73-B82B-BED32AA4B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054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F25676A-DE23-4158-96C4-EC421C0404AD}"/>
              </a:ext>
            </a:extLst>
          </p:cNvPr>
          <p:cNvSpPr txBox="1"/>
          <p:nvPr/>
        </p:nvSpPr>
        <p:spPr>
          <a:xfrm>
            <a:off x="179232" y="4607331"/>
            <a:ext cx="1941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et al. Nature (2018)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1C35A-6DF6-439E-9687-5E0BB659E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623" y="481387"/>
            <a:ext cx="2086376" cy="17414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4498E6-C90B-479B-A6F3-833E38679A3B}"/>
              </a:ext>
            </a:extLst>
          </p:cNvPr>
          <p:cNvSpPr txBox="1"/>
          <p:nvPr/>
        </p:nvSpPr>
        <p:spPr>
          <a:xfrm>
            <a:off x="684096" y="5169903"/>
            <a:ext cx="744573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Left: Large twist angle, no interlayer hybridization.</a:t>
            </a:r>
          </a:p>
          <a:p>
            <a:pPr algn="l"/>
            <a:r>
              <a:rPr lang="en-US" sz="1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Middle: Large twist angle, hybridization energy w much smaller than the height of crossing.</a:t>
            </a:r>
          </a:p>
          <a:p>
            <a:pPr algn="l"/>
            <a:r>
              <a:rPr lang="en-US" sz="1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Right: Small twist angle, hybridization energy comparable to crossing height, band fattens.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C40DB-38CD-4E74-8E2F-F7EE4A30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1" y="1543932"/>
            <a:ext cx="7006108" cy="3012856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81255" y="422913"/>
            <a:ext cx="4636394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understand the emergence of flat bands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98267-5652-45E0-8446-56907DE3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7619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C4D0E2-97D3-45A0-8844-729041AF2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2" y="990883"/>
            <a:ext cx="2199171" cy="1375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5A03B8-5068-4A6E-AB42-988DAEEE0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895" y="1049761"/>
            <a:ext cx="2467239" cy="131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84441-933F-4239-A586-381C604FC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134" y="1066596"/>
            <a:ext cx="2283939" cy="131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BA70E-821B-4644-8BF2-3362A8FFC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38" y="2976323"/>
            <a:ext cx="2643520" cy="12910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080DE4-6ED9-4E66-98E9-BC880621C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4521" y="4048877"/>
            <a:ext cx="2733027" cy="1733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C07C0-3483-4B88-920D-496F8C370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285" y="2579175"/>
            <a:ext cx="1811396" cy="20853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AFB6F2-4A2B-406F-9928-E7BDE66D556E}"/>
              </a:ext>
            </a:extLst>
          </p:cNvPr>
          <p:cNvSpPr txBox="1"/>
          <p:nvPr/>
        </p:nvSpPr>
        <p:spPr>
          <a:xfrm>
            <a:off x="4911973" y="632816"/>
            <a:ext cx="4620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CC0066"/>
                </a:solidFill>
                <a:latin typeface="Times New Roman" panose="02020603050405020304" pitchFamily="18" charset="0"/>
              </a:rPr>
              <a:t>tear-and-stack fabrication method </a:t>
            </a:r>
            <a:endParaRPr lang="en-US" sz="2000" dirty="0">
              <a:solidFill>
                <a:srgbClr val="CC006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3F6F1-6397-4F77-A246-C8D0B7A58C44}"/>
              </a:ext>
            </a:extLst>
          </p:cNvPr>
          <p:cNvSpPr txBox="1"/>
          <p:nvPr/>
        </p:nvSpPr>
        <p:spPr>
          <a:xfrm>
            <a:off x="191001" y="5776832"/>
            <a:ext cx="4978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Kim, K. 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et al. Nano Lett. 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16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1989-1995 (2016)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Cao, Y. 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et al. Phys. Rev. Lett. 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117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116804 (2016) 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F5E41B-ACD8-4BCC-AB14-6B1753AE455F}"/>
              </a:ext>
            </a:extLst>
          </p:cNvPr>
          <p:cNvSpPr txBox="1"/>
          <p:nvPr/>
        </p:nvSpPr>
        <p:spPr>
          <a:xfrm>
            <a:off x="6610983" y="5026673"/>
            <a:ext cx="22839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after, P. Herrero’s talk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D41450-BA9C-43FD-A967-094060A4AF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943" y="2968748"/>
            <a:ext cx="2283940" cy="1316624"/>
          </a:xfrm>
          <a:prstGeom prst="rect">
            <a:avLst/>
          </a:prstGeom>
        </p:spPr>
      </p:pic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45CCF5A-848F-4229-8287-B8F916E5E3AC}"/>
              </a:ext>
            </a:extLst>
          </p:cNvPr>
          <p:cNvSpPr txBox="1">
            <a:spLocks/>
          </p:cNvSpPr>
          <p:nvPr/>
        </p:nvSpPr>
        <p:spPr>
          <a:xfrm>
            <a:off x="-429586" y="382796"/>
            <a:ext cx="4353059" cy="46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TBLG: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realization</a:t>
            </a:r>
            <a:endParaRPr lang="fr-FR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Quantum Information and Quantum Matter Conference 2023</a:t>
            </a:r>
            <a:endParaRPr lang="fr-FR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930260C0-9447-464E-A88D-AB02DA21169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381107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Interplay between strain and twist in twisted bilayer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(TBLG)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A7219-FEE7-4E1C-AA91-54C5330D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79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D282FE-9EE8-207D-0C69-09B684224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6914" y="3659101"/>
            <a:ext cx="1462474" cy="10736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D2CE50-288A-168D-11BF-4228D16C1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76174">
            <a:off x="1159862" y="3061607"/>
            <a:ext cx="713900" cy="2298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BA5BAC-10CB-32BE-2137-B2431657E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684" y="3266008"/>
            <a:ext cx="2189647" cy="15894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CD6385-8F52-264C-C545-748B5955CEEF}"/>
              </a:ext>
            </a:extLst>
          </p:cNvPr>
          <p:cNvSpPr txBox="1"/>
          <p:nvPr/>
        </p:nvSpPr>
        <p:spPr>
          <a:xfrm>
            <a:off x="595914" y="4721308"/>
            <a:ext cx="2108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Strained graphene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D38343-DF61-7F4E-458F-511090BFCAB5}"/>
              </a:ext>
            </a:extLst>
          </p:cNvPr>
          <p:cNvSpPr txBox="1"/>
          <p:nvPr/>
        </p:nvSpPr>
        <p:spPr>
          <a:xfrm>
            <a:off x="3398878" y="4816209"/>
            <a:ext cx="2108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Stacked graphene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71FD75-AE10-FBDF-A2A5-5EAB3F92AFCA}"/>
              </a:ext>
            </a:extLst>
          </p:cNvPr>
          <p:cNvSpPr txBox="1"/>
          <p:nvPr/>
        </p:nvSpPr>
        <p:spPr>
          <a:xfrm>
            <a:off x="5748133" y="4863033"/>
            <a:ext cx="3224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Twisted bilayer graphene</a:t>
            </a:r>
            <a:endParaRPr lang="en-US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F32A15-EB96-CB57-48D5-0297CE375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92" y="1180151"/>
            <a:ext cx="1255003" cy="1298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B7E939-4CD1-01FA-FEB6-82F50D33CF1D}"/>
              </a:ext>
            </a:extLst>
          </p:cNvPr>
          <p:cNvSpPr txBox="1"/>
          <p:nvPr/>
        </p:nvSpPr>
        <p:spPr>
          <a:xfrm>
            <a:off x="89541" y="2380450"/>
            <a:ext cx="24058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Graphene with disorder</a:t>
            </a:r>
            <a:endParaRPr lang="en-US" sz="1600" dirty="0"/>
          </a:p>
        </p:txBody>
      </p:sp>
      <p:pic>
        <p:nvPicPr>
          <p:cNvPr id="31" name="Image 10">
            <a:extLst>
              <a:ext uri="{FF2B5EF4-FFF2-40B4-BE49-F238E27FC236}">
                <a16:creationId xmlns:a16="http://schemas.microsoft.com/office/drawing/2014/main" id="{7918980D-96EF-653E-48BE-54409CB67FE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780864" y="1331378"/>
            <a:ext cx="1377178" cy="977353"/>
          </a:xfrm>
          <a:prstGeom prst="rect">
            <a:avLst/>
          </a:prstGeom>
          <a:ln>
            <a:noFill/>
          </a:ln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DF9DBF4C-CA95-497C-BAC2-47C14EACA819}"/>
              </a:ext>
            </a:extLst>
          </p:cNvPr>
          <p:cNvSpPr txBox="1"/>
          <p:nvPr/>
        </p:nvSpPr>
        <p:spPr>
          <a:xfrm>
            <a:off x="36099" y="391282"/>
            <a:ext cx="80039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Framework</a:t>
            </a:r>
            <a:r>
              <a:rPr lang="en-US" sz="20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graphene-like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79350-B8BE-12FA-D881-4AE39F05257D}"/>
              </a:ext>
            </a:extLst>
          </p:cNvPr>
          <p:cNvSpPr txBox="1"/>
          <p:nvPr/>
        </p:nvSpPr>
        <p:spPr>
          <a:xfrm>
            <a:off x="89901" y="5301226"/>
            <a:ext cx="905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Study the behavior of the chiral and </a:t>
            </a:r>
            <a:r>
              <a:rPr lang="en-US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antichiral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edge states under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strain, 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layer stacking and twisting (</a:t>
            </a:r>
            <a:r>
              <a:rPr lang="en-US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this thesis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</a:p>
          <a:p>
            <a:pPr marL="342900" indent="-342900">
              <a:buFont typeface="+mj-lt"/>
              <a:buAutoNum type="alphaLcParenR"/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Combine strain, stacking and twist to tune 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the chiral and </a:t>
            </a:r>
            <a:r>
              <a:rPr lang="en-US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antichiral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edge states (</a:t>
            </a:r>
            <a:r>
              <a:rPr lang="en-US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progress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) 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Study the role of strain on the band structure of twisted bilayer graphene (</a:t>
            </a:r>
            <a:r>
              <a:rPr lang="en-US" sz="1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this thesis)</a:t>
            </a:r>
            <a:endParaRPr lang="en-US" strike="noStrike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B53DBC-F60D-543B-DAF4-8C9460918876}"/>
              </a:ext>
            </a:extLst>
          </p:cNvPr>
          <p:cNvSpPr txBox="1"/>
          <p:nvPr/>
        </p:nvSpPr>
        <p:spPr>
          <a:xfrm>
            <a:off x="3158042" y="1556774"/>
            <a:ext cx="2590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 disorder  = 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C06C0A-FC49-958F-C622-725734663400}"/>
              </a:ext>
            </a:extLst>
          </p:cNvPr>
          <p:cNvSpPr txBox="1"/>
          <p:nvPr/>
        </p:nvSpPr>
        <p:spPr>
          <a:xfrm>
            <a:off x="89541" y="3031740"/>
            <a:ext cx="8533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State-of-the art</a:t>
            </a:r>
            <a:r>
              <a:rPr lang="en-US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band structure of  graphene is substantially modified under mechanical strain and by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layer stacking or twisting</a:t>
            </a:r>
            <a:endParaRPr lang="en-US" dirty="0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C24890D6-F7B0-7B53-CF92-8CF8D20485CB}"/>
              </a:ext>
            </a:extLst>
          </p:cNvPr>
          <p:cNvSpPr txBox="1"/>
          <p:nvPr/>
        </p:nvSpPr>
        <p:spPr>
          <a:xfrm>
            <a:off x="56254" y="912330"/>
            <a:ext cx="7343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Objective 1: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probe the behavior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antichiral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edge states under disorder </a:t>
            </a:r>
            <a:endParaRPr lang="en-US" dirty="0"/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4C774E77-9BC8-D3BF-0130-67984AB30654}"/>
              </a:ext>
            </a:extLst>
          </p:cNvPr>
          <p:cNvSpPr txBox="1"/>
          <p:nvPr/>
        </p:nvSpPr>
        <p:spPr>
          <a:xfrm>
            <a:off x="91519" y="2692034"/>
            <a:ext cx="8459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Objective 2: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study the possibility to tune the chiral and anti-chiral edge states </a:t>
            </a:r>
            <a:endParaRPr lang="en-US" dirty="0"/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45A44863-0390-4A4A-837F-9B938B7B942B}"/>
              </a:ext>
            </a:extLst>
          </p:cNvPr>
          <p:cNvSpPr/>
          <p:nvPr/>
        </p:nvSpPr>
        <p:spPr>
          <a:xfrm>
            <a:off x="0" y="-19223"/>
            <a:ext cx="9143640" cy="4560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Motivation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3EF457-8B61-405F-AB34-C65252F4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8</a:t>
            </a:fld>
            <a:endParaRPr lang="fr-FR"/>
          </a:p>
        </p:txBody>
      </p:sp>
      <p:sp>
        <p:nvSpPr>
          <p:cNvPr id="27" name="Footer Placeholder 1">
            <a:extLst>
              <a:ext uri="{FF2B5EF4-FFF2-40B4-BE49-F238E27FC236}">
                <a16:creationId xmlns:a16="http://schemas.microsoft.com/office/drawing/2014/main" id="{C95C0753-9DF3-46E7-8743-F4C6FF74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139527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0" y="0"/>
            <a:ext cx="9143640" cy="380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457200" indent="-45684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Outline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634320" y="1462680"/>
            <a:ext cx="7875000" cy="4228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Introduction: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Few words about graphene, Haldane and modified Haldane models 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 the robustness of antichiral edges states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Haldane and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modified Haldane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models under strain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Bilayer modified Haldane: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tacking versus topology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Interplay between strain and twist in twisted bilayer graphene (TBLG)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 &amp; Outlooks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2E5CE-9FE5-4822-9A3C-5F082F8D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6916-E63B-40FE-A23D-632092CD045F}" type="slidenum">
              <a:rPr lang="fr-FR" smtClean="0"/>
              <a:t>9</a:t>
            </a:fld>
            <a:endParaRPr lang="fr-FR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4EC21A4-05E1-4808-A8B6-E22F6A06C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443350"/>
            <a:ext cx="5106382" cy="365125"/>
          </a:xfrm>
        </p:spPr>
        <p:txBody>
          <a:bodyPr/>
          <a:lstStyle/>
          <a:p>
            <a:r>
              <a:rPr lang="en-US" dirty="0"/>
              <a:t>Quantum Information and Quantum Matter Conference, May 22-26, 2023</a:t>
            </a:r>
          </a:p>
        </p:txBody>
      </p:sp>
    </p:spTree>
    <p:extLst>
      <p:ext uri="{BB962C8B-B14F-4D97-AF65-F5344CB8AC3E}">
        <p14:creationId xmlns:p14="http://schemas.microsoft.com/office/powerpoint/2010/main" val="42565283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30950</TotalTime>
  <Words>5377</Words>
  <Application>Microsoft Office PowerPoint</Application>
  <PresentationFormat>On-screen Show (4:3)</PresentationFormat>
  <Paragraphs>909</Paragraphs>
  <Slides>79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4" baseType="lpstr">
      <vt:lpstr>Arial</vt:lpstr>
      <vt:lpstr>Arial</vt:lpstr>
      <vt:lpstr>Calibri</vt:lpstr>
      <vt:lpstr>Calibri Light</vt:lpstr>
      <vt:lpstr>Cambria</vt:lpstr>
      <vt:lpstr>Cambria Math</vt:lpstr>
      <vt:lpstr>inherit</vt:lpstr>
      <vt:lpstr>Lato</vt:lpstr>
      <vt:lpstr>Roboto</vt:lpstr>
      <vt:lpstr>Source Sans Pro</vt:lpstr>
      <vt:lpstr>Symbol</vt:lpstr>
      <vt:lpstr>Tahoma</vt:lpstr>
      <vt:lpstr>Times New Roman</vt:lpstr>
      <vt:lpstr>Times-Roman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Marwa Mannai</cp:lastModifiedBy>
  <cp:revision>809</cp:revision>
  <dcterms:created xsi:type="dcterms:W3CDTF">2022-12-14T19:51:15Z</dcterms:created>
  <dcterms:modified xsi:type="dcterms:W3CDTF">2023-05-22T10:09:29Z</dcterms:modified>
</cp:coreProperties>
</file>